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16"/>
  </p:notesMasterIdLst>
  <p:sldIdLst>
    <p:sldId id="256" r:id="rId3"/>
    <p:sldId id="343" r:id="rId4"/>
    <p:sldId id="322" r:id="rId5"/>
    <p:sldId id="293" r:id="rId6"/>
    <p:sldId id="326" r:id="rId7"/>
    <p:sldId id="328" r:id="rId8"/>
    <p:sldId id="327" r:id="rId9"/>
    <p:sldId id="329" r:id="rId10"/>
    <p:sldId id="331" r:id="rId11"/>
    <p:sldId id="332" r:id="rId12"/>
    <p:sldId id="334" r:id="rId13"/>
    <p:sldId id="335" r:id="rId14"/>
    <p:sldId id="330" r:id="rId15"/>
  </p:sldIdLst>
  <p:sldSz cx="9144000" cy="6858000" type="screen4x3"/>
  <p:notesSz cx="9926638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9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3B63"/>
    <a:srgbClr val="CC99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1734" y="114"/>
      </p:cViewPr>
      <p:guideLst>
        <p:guide orient="horz" pos="2160"/>
        <p:guide pos="39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9DB17F-003F-4DD5-A9F6-58DDA4DF86DC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CBF321-F390-4C5C-B155-02BA2685571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ий образ слайда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Замещающий текст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ий образ слайда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Замещающий текст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1745-9D6D-4936-9461-63704781CBFB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0CCED-8048-4D41-ACEA-5F91362E5A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1745-9D6D-4936-9461-63704781CBFB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0CCED-8048-4D41-ACEA-5F91362E5A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1745-9D6D-4936-9461-63704781CBFB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0CCED-8048-4D41-ACEA-5F91362E5A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4178300" y="5957888"/>
            <a:ext cx="1308100" cy="5191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Segoe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Segoe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Segoe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Segoe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Segoe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2800" b="1">
                <a:solidFill>
                  <a:schemeClr val="tx2"/>
                </a:solidFill>
                <a:latin typeface="Verdana" panose="020B0604030504040204" pitchFamily="34" charset="0"/>
              </a:rPr>
              <a:t>LOGO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white">
          <a:xfrm>
            <a:off x="3048000" y="457200"/>
            <a:ext cx="5867400" cy="1752600"/>
          </a:xfrm>
        </p:spPr>
        <p:txBody>
          <a:bodyPr/>
          <a:lstStyle>
            <a:lvl1pPr>
              <a:defRPr sz="40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990600" y="4953000"/>
            <a:ext cx="7315200" cy="3810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1800" b="1"/>
            </a:lvl1pPr>
          </a:lstStyle>
          <a:p>
            <a:r>
              <a:rPr lang="ru-RU"/>
              <a:t>Образец подзаголовка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532468-FCF5-410B-A7B3-F327F9B7F2C4}" type="slidenum">
              <a:rPr lang="en-US" altLang="ru-RU"/>
              <a:t>‹#›</a:t>
            </a:fld>
            <a:endParaRPr lang="en-US" altLang="ru-RU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11BAD-B55F-4B97-9FD6-A50916FDC390}" type="slidenum">
              <a:rPr lang="en-US" altLang="ru-RU"/>
              <a:t>‹#›</a:t>
            </a:fld>
            <a:endParaRPr lang="en-US" altLang="ru-RU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D38AB7-547B-49C1-9D5B-FF77C115A850}" type="slidenum">
              <a:rPr lang="en-US" altLang="ru-RU"/>
              <a:t>‹#›</a:t>
            </a:fld>
            <a:endParaRPr lang="en-US" altLang="ru-RU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75A320-F703-463F-A132-F299B6688069}" type="slidenum">
              <a:rPr lang="en-US" altLang="ru-RU"/>
              <a:t>‹#›</a:t>
            </a:fld>
            <a:endParaRPr lang="en-US" altLang="ru-RU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B59CB6-21D9-422D-A372-14E2D7E7B5D0}" type="slidenum">
              <a:rPr lang="en-US" altLang="ru-RU"/>
              <a:t>‹#›</a:t>
            </a:fld>
            <a:endParaRPr lang="en-US" altLang="ru-RU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A054E5-6D86-49C2-8C57-20A790A7AF1E}" type="slidenum">
              <a:rPr lang="en-US" altLang="ru-RU"/>
              <a:t>‹#›</a:t>
            </a:fld>
            <a:endParaRPr lang="en-US" altLang="ru-RU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0A551C-D4D0-4371-92CD-D84AE64B0899}" type="slidenum">
              <a:rPr lang="en-US" altLang="ru-RU"/>
              <a:t>‹#›</a:t>
            </a:fld>
            <a:endParaRPr lang="en-US" alt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1745-9D6D-4936-9461-63704781CBFB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0CCED-8048-4D41-ACEA-5F91362E5A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0BBD1D-3CB9-411E-91C4-E20A24F3C3B2}" type="slidenum">
              <a:rPr lang="en-US" altLang="ru-RU"/>
              <a:t>‹#›</a:t>
            </a:fld>
            <a:endParaRPr lang="en-US" altLang="ru-RU"/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E1E3CE-3A94-4F0C-A034-3664242EE6DE}" type="slidenum">
              <a:rPr lang="en-US" altLang="ru-RU"/>
              <a:t>‹#›</a:t>
            </a:fld>
            <a:endParaRPr lang="en-US" altLang="ru-RU"/>
          </a:p>
        </p:txBody>
      </p:sp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6172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6172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ECBB38-FFC7-4699-8852-A29A5B229A9C}" type="slidenum">
              <a:rPr lang="en-US" altLang="ru-RU"/>
              <a:t>‹#›</a:t>
            </a:fld>
            <a:endParaRPr lang="en-US" altLang="ru-RU"/>
          </a:p>
        </p:txBody>
      </p:sp>
    </p:spTree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 hasCustomPrompt="1"/>
          </p:nvPr>
        </p:nvSpPr>
        <p:spPr>
          <a:xfrm>
            <a:off x="457200" y="1076325"/>
            <a:ext cx="8229600" cy="5248275"/>
          </a:xfrm>
        </p:spPr>
        <p:txBody>
          <a:bodyPr/>
          <a:lstStyle/>
          <a:p>
            <a:pPr lvl="0"/>
            <a:r>
              <a:rPr lang="ru-RU" noProof="0"/>
              <a:t>Вставка таблицы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B24E5-EC21-47ED-A9FC-D8E877380921}" type="slidenum">
              <a:rPr lang="en-US" altLang="ru-RU"/>
              <a:t>‹#›</a:t>
            </a:fld>
            <a:endParaRPr lang="en-US" alt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1745-9D6D-4936-9461-63704781CBFB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0CCED-8048-4D41-ACEA-5F91362E5A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1745-9D6D-4936-9461-63704781CBFB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0CCED-8048-4D41-ACEA-5F91362E5A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1745-9D6D-4936-9461-63704781CBFB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0CCED-8048-4D41-ACEA-5F91362E5A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1745-9D6D-4936-9461-63704781CBFB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0CCED-8048-4D41-ACEA-5F91362E5A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1745-9D6D-4936-9461-63704781CBFB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0CCED-8048-4D41-ACEA-5F91362E5A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1745-9D6D-4936-9461-63704781CBFB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0CCED-8048-4D41-ACEA-5F91362E5A4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1745-9D6D-4936-9461-63704781CBFB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A0CCED-8048-4D41-ACEA-5F91362E5A4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BA0CCED-8048-4D41-ACEA-5F91362E5A46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2B01745-9D6D-4936-9461-63704781CBFB}" type="datetimeFigureOut">
              <a:rPr lang="ru-RU" smtClean="0"/>
              <a:t>04.06.2025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anose="020B0604020202020204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18"/>
          <p:cNvGraphicFramePr>
            <a:graphicFrameLocks noChangeAspect="1"/>
          </p:cNvGraphicFramePr>
          <p:nvPr/>
        </p:nvGraphicFramePr>
        <p:xfrm>
          <a:off x="0" y="-26988"/>
          <a:ext cx="9144000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" r:id="rId14" imgW="6451600" imgH="952500" progId="">
                  <p:embed/>
                </p:oleObj>
              </mc:Choice>
              <mc:Fallback>
                <p:oleObj name="Image" r:id="rId14" imgW="6451600" imgH="952500" progId="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26988"/>
                        <a:ext cx="9144000" cy="93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1B9AD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1D528D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C0C0C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76325"/>
            <a:ext cx="8229600" cy="524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0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67400" y="6443663"/>
            <a:ext cx="2895600" cy="2905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29000" y="6446838"/>
            <a:ext cx="2133600" cy="2587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000" b="1">
                <a:solidFill>
                  <a:schemeClr val="tx2"/>
                </a:solidFill>
                <a:latin typeface="Verdana" panose="020B0604030504040204" pitchFamily="34" charset="0"/>
              </a:defRPr>
            </a:lvl1pPr>
          </a:lstStyle>
          <a:p>
            <a:fld id="{E8A140DD-47A7-4807-88EF-665D4D6B7F53}" type="slidenum">
              <a:rPr lang="en-US" altLang="ru-RU"/>
              <a:t>‹#›</a:t>
            </a:fld>
            <a:endParaRPr lang="en-US" altLang="ru-RU"/>
          </a:p>
        </p:txBody>
      </p:sp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152400"/>
            <a:ext cx="82296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ru-RU" altLang="ru-RU"/>
              <a:t>Образец заголовка</a:t>
            </a:r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fade/>
  </p:transition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anose="020B0604030504040204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anose="020B0604030504040204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anose="020B0604030504040204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anose="020B0604030504040204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anose="020B0604030504040204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anose="020B0604030504040204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anose="020B0604030504040204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770" y="1988897"/>
            <a:ext cx="7470710" cy="2684120"/>
          </a:xfrm>
        </p:spPr>
        <p:txBody>
          <a:bodyPr/>
          <a:lstStyle/>
          <a:p>
            <a:pPr algn="ctr"/>
            <a:r>
              <a:rPr lang="en-US" altLang="en-US" sz="2400" b="1" dirty="0"/>
              <a:t>Требования</a:t>
            </a:r>
            <a:r>
              <a:rPr lang="en-US" altLang="ru-RU" sz="2400" b="1" dirty="0"/>
              <a:t> </a:t>
            </a:r>
            <a:r>
              <a:rPr lang="en-US" altLang="en-US" sz="2400" b="1" dirty="0"/>
              <a:t>к</a:t>
            </a:r>
            <a:r>
              <a:rPr lang="en-US" altLang="ru-RU" sz="2400" b="1" dirty="0"/>
              <a:t> </a:t>
            </a:r>
            <a:r>
              <a:rPr lang="en-US" altLang="en-US" sz="2400" b="1" dirty="0"/>
              <a:t>разработке</a:t>
            </a:r>
            <a:r>
              <a:rPr lang="en-US" altLang="ru-RU" sz="2400" b="1" dirty="0"/>
              <a:t> </a:t>
            </a:r>
            <a:r>
              <a:rPr lang="en-US" altLang="en-US" sz="2400" b="1" dirty="0"/>
              <a:t>внутренних</a:t>
            </a:r>
            <a:r>
              <a:rPr lang="en-US" altLang="ru-RU" sz="2400" b="1" dirty="0"/>
              <a:t> </a:t>
            </a:r>
            <a:r>
              <a:rPr lang="en-US" altLang="en-US" sz="2400" b="1" dirty="0"/>
              <a:t>локальных</a:t>
            </a:r>
            <a:r>
              <a:rPr lang="en-US" altLang="ru-RU" sz="2400" b="1" dirty="0"/>
              <a:t> </a:t>
            </a:r>
            <a:r>
              <a:rPr lang="en-US" altLang="en-US" sz="2400" b="1" dirty="0"/>
              <a:t>нормативных</a:t>
            </a:r>
            <a:r>
              <a:rPr lang="en-US" altLang="ru-RU" sz="2400" b="1" dirty="0"/>
              <a:t> </a:t>
            </a:r>
            <a:r>
              <a:rPr lang="en-US" altLang="en-US" sz="2400" b="1" dirty="0"/>
              <a:t>актов</a:t>
            </a:r>
            <a:r>
              <a:rPr lang="en-US" altLang="ru-RU" sz="2400" b="1" dirty="0"/>
              <a:t> </a:t>
            </a:r>
            <a:r>
              <a:rPr lang="en-US" altLang="en-US" sz="2400" b="1" dirty="0"/>
              <a:t>по</a:t>
            </a:r>
            <a:r>
              <a:rPr lang="en-US" altLang="ru-RU" sz="2400" b="1" dirty="0"/>
              <a:t> </a:t>
            </a:r>
            <a:r>
              <a:rPr lang="en-US" altLang="en-US" sz="2400" b="1" dirty="0"/>
              <a:t>регулированию</a:t>
            </a:r>
            <a:r>
              <a:rPr lang="en-US" altLang="ru-RU" sz="2400" b="1" dirty="0"/>
              <a:t> </a:t>
            </a:r>
            <a:r>
              <a:rPr lang="en-US" altLang="en-US" sz="2400" b="1" dirty="0"/>
              <a:t>дополнительного</a:t>
            </a:r>
            <a:r>
              <a:rPr lang="en-US" altLang="ru-RU" sz="2400" b="1" dirty="0"/>
              <a:t> </a:t>
            </a:r>
            <a:r>
              <a:rPr lang="en-US" altLang="en-US" sz="2400" b="1" dirty="0"/>
              <a:t>образования</a:t>
            </a:r>
            <a:r>
              <a:rPr lang="en-US" altLang="ru-RU" sz="2400" b="1" dirty="0"/>
              <a:t> </a:t>
            </a:r>
            <a:r>
              <a:rPr lang="en-US" altLang="en-US" sz="2400" b="1" dirty="0"/>
              <a:t>в</a:t>
            </a:r>
            <a:r>
              <a:rPr lang="en-US" altLang="ru-RU" sz="2400" b="1" dirty="0"/>
              <a:t> </a:t>
            </a:r>
            <a:r>
              <a:rPr lang="en-US" altLang="en-US" sz="2400" b="1" dirty="0"/>
              <a:t>образовательном</a:t>
            </a:r>
            <a:r>
              <a:rPr lang="en-US" altLang="ru-RU" sz="2400" b="1" dirty="0"/>
              <a:t> </a:t>
            </a:r>
            <a:r>
              <a:rPr lang="en-US" altLang="en-US" sz="2400" b="1" dirty="0"/>
              <a:t>учреждении</a:t>
            </a:r>
            <a:r>
              <a:rPr lang="en-US" altLang="ru-RU" sz="2400" b="1" dirty="0"/>
              <a:t>. </a:t>
            </a:r>
            <a:r>
              <a:rPr lang="en-US" altLang="en-US" sz="2400" b="1" dirty="0"/>
              <a:t>Целевые</a:t>
            </a:r>
            <a:r>
              <a:rPr lang="en-US" altLang="ru-RU" sz="2400" b="1" dirty="0"/>
              <a:t> </a:t>
            </a:r>
            <a:r>
              <a:rPr lang="en-US" altLang="en-US" sz="2400" b="1" dirty="0"/>
              <a:t>установки</a:t>
            </a:r>
            <a:r>
              <a:rPr lang="en-US" altLang="ru-RU" sz="2400" b="1" dirty="0"/>
              <a:t> </a:t>
            </a:r>
            <a:r>
              <a:rPr lang="en-US" altLang="en-US" sz="2400" b="1" dirty="0"/>
              <a:t>по</a:t>
            </a:r>
            <a:r>
              <a:rPr lang="en-US" altLang="ru-RU" sz="2400" b="1" dirty="0"/>
              <a:t> </a:t>
            </a:r>
            <a:r>
              <a:rPr lang="en-US" altLang="en-US" sz="2400" b="1" dirty="0"/>
              <a:t>охвату</a:t>
            </a:r>
            <a:r>
              <a:rPr lang="en-US" altLang="ru-RU" sz="2400" b="1" dirty="0"/>
              <a:t> </a:t>
            </a:r>
            <a:r>
              <a:rPr lang="en-US" altLang="en-US" sz="2400" b="1" dirty="0"/>
              <a:t>детей</a:t>
            </a:r>
            <a:r>
              <a:rPr lang="en-US" altLang="ru-RU" sz="2400" b="1" dirty="0"/>
              <a:t> </a:t>
            </a:r>
            <a:r>
              <a:rPr lang="en-US" altLang="en-US" sz="2400" b="1" dirty="0"/>
              <a:t>дополнительным</a:t>
            </a:r>
            <a:r>
              <a:rPr lang="en-US" altLang="ru-RU" sz="2400" b="1" dirty="0"/>
              <a:t> </a:t>
            </a:r>
            <a:r>
              <a:rPr lang="en-US" altLang="en-US" sz="2400" b="1" dirty="0"/>
              <a:t>образованием</a:t>
            </a:r>
            <a:r>
              <a:rPr lang="en-US" altLang="ru-RU" sz="2400" b="1" dirty="0"/>
              <a:t>.</a:t>
            </a:r>
            <a:r>
              <a:rPr lang="ru-RU" altLang="en-US" sz="2400" b="1" dirty="0"/>
              <a:t> </a:t>
            </a:r>
            <a:endParaRPr lang="ru-RU" altLang="en-US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315" y="5589270"/>
            <a:ext cx="7754620" cy="1150620"/>
          </a:xfrm>
        </p:spPr>
        <p:txBody>
          <a:bodyPr>
            <a:noAutofit/>
          </a:bodyPr>
          <a:lstStyle/>
          <a:p>
            <a:pPr algn="l"/>
            <a:r>
              <a:rPr lang="ru-RU" sz="16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Кабанина</a:t>
            </a:r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Айару</a:t>
            </a:r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Сергеевна,</a:t>
            </a:r>
          </a:p>
          <a:p>
            <a:pPr algn="l"/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руководитель Муниципального опорного центра дополнительного образования детей городского округа «Город Южно-Сахалинск»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16088" y="3501008"/>
            <a:ext cx="77912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  <a:p>
            <a:r>
              <a:rPr lang="ru-RU" dirty="0"/>
              <a:t> </a:t>
            </a:r>
          </a:p>
        </p:txBody>
      </p:sp>
      <p:pic>
        <p:nvPicPr>
          <p:cNvPr id="5" name="Picture 3" descr="C:\Users\1\Desktop\Совещания\МОЦ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2119104" cy="198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88595"/>
            <a:ext cx="7890510" cy="877570"/>
          </a:xfrm>
        </p:spPr>
        <p:txBody>
          <a:bodyPr/>
          <a:lstStyle/>
          <a:p>
            <a:pPr algn="ctr"/>
            <a:br>
              <a:rPr lang="en-US" altLang="ru-RU" sz="2000" dirty="0"/>
            </a:br>
            <a:r>
              <a:rPr lang="ru-RU" sz="2000" dirty="0"/>
              <a:t> </a:t>
            </a:r>
          </a:p>
        </p:txBody>
      </p:sp>
      <p:sp>
        <p:nvSpPr>
          <p:cNvPr id="4" name="Текст 2"/>
          <p:cNvSpPr>
            <a:spLocks noGrp="1"/>
          </p:cNvSpPr>
          <p:nvPr/>
        </p:nvSpPr>
        <p:spPr>
          <a:xfrm>
            <a:off x="251460" y="3644900"/>
            <a:ext cx="8352790" cy="1545590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anose="020B0604020202020204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20"/>
              </a:spcBef>
              <a:spcAft>
                <a:spcPts val="1000"/>
              </a:spcAft>
              <a:buFontTx/>
            </a:pPr>
            <a:endParaRPr lang="en-US" altLang="ru-RU" sz="1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овое поле 4"/>
          <p:cNvSpPr txBox="1"/>
          <p:nvPr/>
        </p:nvSpPr>
        <p:spPr>
          <a:xfrm>
            <a:off x="323850" y="4725035"/>
            <a:ext cx="8047355" cy="173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266700">
              <a:lnSpc>
                <a:spcPct val="107000"/>
              </a:lnSpc>
            </a:pPr>
            <a:r>
              <a:rPr sz="2000">
                <a:latin typeface="Times New Roman" panose="02020603050405020304"/>
                <a:ea typeface="Calibri" panose="020F0502020204030204"/>
              </a:rPr>
              <a:t>Нормативная база для разработки: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</a:p>
          <a:p>
            <a:pPr algn="l" defTabSz="266700">
              <a:lnSpc>
                <a:spcPct val="107000"/>
              </a:lnSpc>
            </a:pP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1.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Письмо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Минобрнауки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Российской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Федерации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от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18.11.2015 </a:t>
            </a:r>
            <a:r>
              <a:rPr lang="" altLang="en-US" sz="2000">
                <a:latin typeface="Times New Roman" panose="02020603050405020304"/>
                <a:ea typeface="Calibri" panose="020F0502020204030204"/>
              </a:rPr>
              <a:t>№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09-3242 </a:t>
            </a:r>
            <a:r>
              <a:rPr lang="" altLang="en-US" sz="2000">
                <a:latin typeface="Times New Roman" panose="02020603050405020304"/>
                <a:ea typeface="Calibri" panose="020F0502020204030204"/>
              </a:rPr>
              <a:t>«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О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направлении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информации</a:t>
            </a:r>
            <a:r>
              <a:rPr lang="" altLang="en-US" sz="2000">
                <a:latin typeface="Times New Roman" panose="02020603050405020304"/>
                <a:ea typeface="Calibri" panose="020F0502020204030204"/>
              </a:rPr>
              <a:t>»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(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вместе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с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" altLang="en-US" sz="2000">
                <a:latin typeface="Times New Roman" panose="02020603050405020304"/>
                <a:ea typeface="Calibri" panose="020F0502020204030204"/>
              </a:rPr>
              <a:t>«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Методическими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рекомендациями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по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проектированию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дополнительных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общеразвивающих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программ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(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включая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разноуровневые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программы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)</a:t>
            </a:r>
            <a:r>
              <a:rPr lang="" altLang="en-US" sz="2000">
                <a:latin typeface="Times New Roman" panose="02020603050405020304"/>
                <a:ea typeface="Calibri" panose="020F0502020204030204"/>
              </a:rPr>
              <a:t>»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 </a:t>
            </a:r>
            <a:endParaRPr sz="2000">
              <a:latin typeface="Times New Roman" panose="02020603050405020304"/>
              <a:ea typeface="Calibri" panose="020F0502020204030204"/>
            </a:endParaRPr>
          </a:p>
        </p:txBody>
      </p:sp>
      <p:sp>
        <p:nvSpPr>
          <p:cNvPr id="7" name="Текстовое поле 6"/>
          <p:cNvSpPr txBox="1"/>
          <p:nvPr/>
        </p:nvSpPr>
        <p:spPr>
          <a:xfrm>
            <a:off x="323850" y="332740"/>
            <a:ext cx="7893685" cy="252031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 defTabSz="266700">
              <a:lnSpc>
                <a:spcPct val="107000"/>
              </a:lnSpc>
            </a:pPr>
            <a:r>
              <a:rPr lang="en-US" altLang="en-US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Дополнительные</a:t>
            </a:r>
            <a:r>
              <a:rPr lang="en-US" altLang="ru-RU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общеразвивающие</a:t>
            </a:r>
            <a:r>
              <a:rPr lang="en-US" altLang="ru-RU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программы</a:t>
            </a:r>
            <a:r>
              <a:rPr lang="ru-RU" altLang="en-US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 </a:t>
            </a:r>
          </a:p>
          <a:p>
            <a:pPr algn="ctr" defTabSz="266700">
              <a:lnSpc>
                <a:spcPct val="107000"/>
              </a:lnSpc>
            </a:pPr>
            <a:endParaRPr lang="ru-RU" altLang="en-US" sz="2000" b="1">
              <a:solidFill>
                <a:srgbClr val="002060"/>
              </a:solidFill>
              <a:latin typeface="Times New Roman" panose="02020603050405020304"/>
              <a:ea typeface="Calibri" panose="020F0502020204030204"/>
            </a:endParaRPr>
          </a:p>
          <a:p>
            <a:pPr algn="just" defTabSz="266700">
              <a:lnSpc>
                <a:spcPct val="107000"/>
              </a:lnSpc>
            </a:pPr>
            <a:r>
              <a:rPr lang="ru-RU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       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Дополнительные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общеразвивающие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программы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и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сроки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обучения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по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ним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определяются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образовательной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программой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,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разработанной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и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утверждённой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организацией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. </a:t>
            </a:r>
          </a:p>
          <a:p>
            <a:pPr algn="just" defTabSz="266700">
              <a:lnSpc>
                <a:spcPct val="107000"/>
              </a:lnSpc>
            </a:pPr>
            <a:r>
              <a:rPr lang="ru-RU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      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Формы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обучения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по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дополнительным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общеобразовательным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программам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определяются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организацией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самостоятельно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,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если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иное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не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установлено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законодательством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РФ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.</a:t>
            </a:r>
          </a:p>
          <a:p>
            <a:pPr algn="just" defTabSz="266700">
              <a:lnSpc>
                <a:spcPct val="107000"/>
              </a:lnSpc>
            </a:pPr>
            <a:r>
              <a:rPr lang="ru-RU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      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При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разработке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и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реализации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дополнительных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общеобразовательных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программ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могут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использоваться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различные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образовательные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технологии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,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в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том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числе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дистанционные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образовательные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технологии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,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электронное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обучение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,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с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учётом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требований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,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установленных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законодательством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РФ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88595"/>
            <a:ext cx="7890510" cy="877570"/>
          </a:xfrm>
        </p:spPr>
        <p:txBody>
          <a:bodyPr/>
          <a:lstStyle/>
          <a:p>
            <a:pPr algn="ctr"/>
            <a:br>
              <a:rPr lang="en-US" altLang="ru-RU" sz="2000" dirty="0"/>
            </a:br>
            <a:r>
              <a:rPr lang="ru-RU" sz="2000" dirty="0"/>
              <a:t> </a:t>
            </a:r>
          </a:p>
        </p:txBody>
      </p:sp>
      <p:sp>
        <p:nvSpPr>
          <p:cNvPr id="4" name="Текст 2"/>
          <p:cNvSpPr>
            <a:spLocks noGrp="1"/>
          </p:cNvSpPr>
          <p:nvPr/>
        </p:nvSpPr>
        <p:spPr>
          <a:xfrm>
            <a:off x="251460" y="3644900"/>
            <a:ext cx="8352790" cy="1545590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anose="020B0604020202020204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20"/>
              </a:spcBef>
              <a:spcAft>
                <a:spcPts val="1000"/>
              </a:spcAft>
              <a:buFontTx/>
            </a:pPr>
            <a:endParaRPr lang="en-US" altLang="ru-RU" sz="1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Текстовое поле 6"/>
          <p:cNvSpPr txBox="1"/>
          <p:nvPr/>
        </p:nvSpPr>
        <p:spPr>
          <a:xfrm>
            <a:off x="323850" y="332740"/>
            <a:ext cx="7893685" cy="252031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 defTabSz="266700">
              <a:lnSpc>
                <a:spcPct val="107000"/>
              </a:lnSpc>
            </a:pPr>
            <a:r>
              <a:rPr lang="en-US" altLang="en-US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Тарификация</a:t>
            </a:r>
            <a:r>
              <a:rPr lang="en-US" altLang="ru-RU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и</a:t>
            </a:r>
            <a:r>
              <a:rPr lang="en-US" altLang="ru-RU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штатное</a:t>
            </a:r>
            <a:r>
              <a:rPr lang="en-US" altLang="ru-RU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расписание</a:t>
            </a:r>
            <a:r>
              <a:rPr lang="en-US" altLang="ru-RU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педагогических</a:t>
            </a:r>
            <a:r>
              <a:rPr lang="en-US" altLang="ru-RU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работников</a:t>
            </a:r>
          </a:p>
          <a:p>
            <a:pPr algn="ctr" defTabSz="266700">
              <a:lnSpc>
                <a:spcPct val="107000"/>
              </a:lnSpc>
            </a:pPr>
            <a:endParaRPr lang="en-US" altLang="en-US" sz="2000" b="1">
              <a:solidFill>
                <a:srgbClr val="002060"/>
              </a:solidFill>
              <a:latin typeface="Times New Roman" panose="02020603050405020304"/>
              <a:ea typeface="Calibri" panose="020F0502020204030204"/>
            </a:endParaRPr>
          </a:p>
          <a:p>
            <a:pPr algn="just" defTabSz="266700">
              <a:lnSpc>
                <a:spcPct val="107000"/>
              </a:lnSpc>
            </a:pPr>
            <a:r>
              <a:rPr lang="ru-RU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      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Штатное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расписание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является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документом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,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отражающим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структуру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,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штатный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состав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и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штатную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численность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педагогов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дополнительного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образования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.</a:t>
            </a:r>
            <a:r>
              <a:rPr lang="ru-RU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Должности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педагогов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дополнительного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образования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предусматриваются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при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наличии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лицензии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на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образовательную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деятельность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,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с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учетом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направленностей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дополнительного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образования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,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фактического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объема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учебной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нагрузки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,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исходя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из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нормы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часов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педагогической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работы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за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ставку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заработной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платы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,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составляющей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18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часов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в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неделю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. </a:t>
            </a:r>
            <a:r>
              <a:rPr lang="ru-RU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endParaRPr lang="en-US" altLang="ru-RU" sz="2000" b="1">
              <a:solidFill>
                <a:srgbClr val="002060"/>
              </a:solidFill>
              <a:latin typeface="Times New Roman" panose="02020603050405020304"/>
              <a:ea typeface="Calibri" panose="020F0502020204030204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88595"/>
            <a:ext cx="7890510" cy="877570"/>
          </a:xfrm>
        </p:spPr>
        <p:txBody>
          <a:bodyPr/>
          <a:lstStyle/>
          <a:p>
            <a:pPr algn="ctr"/>
            <a:br>
              <a:rPr lang="en-US" altLang="ru-RU" sz="2000" dirty="0"/>
            </a:br>
            <a:r>
              <a:rPr lang="ru-RU" sz="2000" dirty="0"/>
              <a:t> </a:t>
            </a:r>
          </a:p>
        </p:txBody>
      </p:sp>
      <p:sp>
        <p:nvSpPr>
          <p:cNvPr id="4" name="Текст 2"/>
          <p:cNvSpPr>
            <a:spLocks noGrp="1"/>
          </p:cNvSpPr>
          <p:nvPr/>
        </p:nvSpPr>
        <p:spPr>
          <a:xfrm>
            <a:off x="251460" y="3644900"/>
            <a:ext cx="8352790" cy="1545590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anose="020B0604020202020204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20"/>
              </a:spcBef>
              <a:spcAft>
                <a:spcPts val="1000"/>
              </a:spcAft>
              <a:buFontTx/>
            </a:pPr>
            <a:endParaRPr lang="en-US" altLang="ru-RU" sz="1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овое поле 4"/>
          <p:cNvSpPr txBox="1"/>
          <p:nvPr/>
        </p:nvSpPr>
        <p:spPr>
          <a:xfrm>
            <a:off x="448310" y="3429000"/>
            <a:ext cx="8047355" cy="2065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266700">
              <a:lnSpc>
                <a:spcPct val="107000"/>
              </a:lnSpc>
            </a:pPr>
            <a:r>
              <a:rPr sz="2000">
                <a:latin typeface="Times New Roman" panose="02020603050405020304"/>
                <a:ea typeface="Calibri" panose="020F0502020204030204"/>
              </a:rPr>
              <a:t>Нормативная база: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</a:p>
          <a:p>
            <a:pPr algn="l" defTabSz="266700">
              <a:lnSpc>
                <a:spcPct val="107000"/>
              </a:lnSpc>
            </a:pP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1. 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Федеральный</a:t>
            </a:r>
            <a:r>
              <a:rPr lang="en-US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закон</a:t>
            </a:r>
            <a:r>
              <a:rPr lang="en-US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№</a:t>
            </a:r>
            <a:r>
              <a:rPr lang="en-US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273-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ФЗ</a:t>
            </a:r>
            <a:r>
              <a:rPr lang="en-US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«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Об</a:t>
            </a:r>
            <a:r>
              <a:rPr lang="en-US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Образовании</a:t>
            </a:r>
            <a:r>
              <a:rPr lang="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»</a:t>
            </a:r>
            <a:r>
              <a:rPr lang="en-US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(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ст</a:t>
            </a:r>
            <a:r>
              <a:rPr lang="en-US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 46, 47).  </a:t>
            </a:r>
          </a:p>
          <a:p>
            <a:pPr algn="l" defTabSz="266700">
              <a:lnSpc>
                <a:spcPct val="107000"/>
              </a:lnSpc>
            </a:pPr>
            <a:r>
              <a:rPr lang="ru-RU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2. 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Профстандарт</a:t>
            </a:r>
            <a:r>
              <a:rPr lang="en-US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«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Педагог</a:t>
            </a:r>
            <a:r>
              <a:rPr lang="en-US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дополнительного</a:t>
            </a:r>
            <a:r>
              <a:rPr lang="en-US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образования</a:t>
            </a:r>
            <a:r>
              <a:rPr lang="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»</a:t>
            </a:r>
            <a:r>
              <a:rPr lang="en-US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(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приказ</a:t>
            </a:r>
            <a:r>
              <a:rPr lang="en-US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Минтруда</a:t>
            </a:r>
            <a:r>
              <a:rPr lang="en-US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№</a:t>
            </a:r>
            <a:r>
              <a:rPr lang="en-US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613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н</a:t>
            </a:r>
            <a:r>
              <a:rPr lang="en-US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).  </a:t>
            </a:r>
          </a:p>
          <a:p>
            <a:pPr algn="l" defTabSz="266700">
              <a:lnSpc>
                <a:spcPct val="107000"/>
              </a:lnSpc>
            </a:pPr>
            <a:r>
              <a:rPr lang="ru-RU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3. 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Приказ</a:t>
            </a:r>
            <a:r>
              <a:rPr lang="en-US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Минобрнауки</a:t>
            </a:r>
            <a:r>
              <a:rPr lang="en-US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№</a:t>
            </a:r>
            <a:r>
              <a:rPr lang="en-US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499 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от</a:t>
            </a:r>
            <a:r>
              <a:rPr lang="en-US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01.07.2013 (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о</a:t>
            </a:r>
            <a:r>
              <a:rPr lang="en-US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порядке</a:t>
            </a:r>
            <a:r>
              <a:rPr lang="en-US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повышения</a:t>
            </a:r>
            <a:r>
              <a:rPr lang="en-US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квалификации</a:t>
            </a:r>
            <a:r>
              <a:rPr lang="en-US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).  </a:t>
            </a:r>
            <a:endParaRPr sz="2000">
              <a:latin typeface="Times New Roman" panose="02020603050405020304"/>
              <a:ea typeface="Calibri" panose="020F0502020204030204"/>
            </a:endParaRPr>
          </a:p>
        </p:txBody>
      </p:sp>
      <p:sp>
        <p:nvSpPr>
          <p:cNvPr id="7" name="Текстовое поле 6"/>
          <p:cNvSpPr txBox="1"/>
          <p:nvPr/>
        </p:nvSpPr>
        <p:spPr>
          <a:xfrm>
            <a:off x="323850" y="332740"/>
            <a:ext cx="7893685" cy="252031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just" defTabSz="266700">
              <a:lnSpc>
                <a:spcPct val="107000"/>
              </a:lnSpc>
            </a:pPr>
            <a:r>
              <a:rPr lang="en-US" altLang="en-US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Документы</a:t>
            </a:r>
            <a:r>
              <a:rPr lang="en-US" altLang="ru-RU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об</a:t>
            </a:r>
            <a:r>
              <a:rPr lang="en-US" altLang="ru-RU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образовании</a:t>
            </a:r>
            <a:r>
              <a:rPr lang="en-US" altLang="ru-RU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и</a:t>
            </a:r>
            <a:r>
              <a:rPr lang="en-US" altLang="ru-RU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повышении</a:t>
            </a:r>
            <a:r>
              <a:rPr lang="en-US" altLang="ru-RU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квалификации</a:t>
            </a:r>
            <a:r>
              <a:rPr lang="en-US" altLang="ru-RU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педагогов</a:t>
            </a:r>
            <a:r>
              <a:rPr lang="en-US" altLang="ru-RU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дополнительного</a:t>
            </a:r>
            <a:r>
              <a:rPr lang="en-US" altLang="ru-RU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образования</a:t>
            </a:r>
            <a:r>
              <a:rPr lang="ru-RU" altLang="en-US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 -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это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официальные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бумаги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,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подтверждающие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уровень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профессиональной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подготовки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педагога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и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его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соответствие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требованиям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законодательства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.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Они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делятся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на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две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категории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:</a:t>
            </a:r>
          </a:p>
          <a:p>
            <a:pPr algn="just" defTabSz="266700">
              <a:lnSpc>
                <a:spcPct val="107000"/>
              </a:lnSpc>
            </a:pP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1.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Документы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об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образовани</a:t>
            </a:r>
            <a:r>
              <a:rPr lang="ru-RU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и </a:t>
            </a:r>
            <a:endParaRPr lang="en-US" altLang="ru-RU" sz="2000" b="1">
              <a:solidFill>
                <a:srgbClr val="002060"/>
              </a:solidFill>
              <a:latin typeface="Times New Roman" panose="02020603050405020304"/>
              <a:ea typeface="Calibri" panose="020F0502020204030204"/>
            </a:endParaRPr>
          </a:p>
          <a:p>
            <a:pPr algn="just" defTabSz="266700">
              <a:lnSpc>
                <a:spcPct val="107000"/>
              </a:lnSpc>
            </a:pP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2.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Документы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повышении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квалификации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 </a:t>
            </a:r>
          </a:p>
          <a:p>
            <a:pPr algn="just" defTabSz="266700">
              <a:lnSpc>
                <a:spcPct val="107000"/>
              </a:lnSpc>
            </a:pPr>
            <a:endParaRPr lang="en-US" altLang="ru-RU" sz="2000" b="1">
              <a:solidFill>
                <a:srgbClr val="002060"/>
              </a:solidFill>
              <a:latin typeface="Times New Roman" panose="02020603050405020304"/>
              <a:ea typeface="Calibri" panose="020F0502020204030204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24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Целевые</a:t>
            </a:r>
            <a:r>
              <a:rPr lang="en-US" altLang="ru-RU" sz="24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установки</a:t>
            </a:r>
            <a:r>
              <a:rPr lang="en-US" altLang="ru-RU" sz="24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en-US" altLang="ru-RU" sz="24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охвату</a:t>
            </a:r>
            <a:r>
              <a:rPr lang="en-US" altLang="ru-RU" sz="24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  <a:r>
              <a:rPr lang="en-US" altLang="ru-RU" sz="24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дополнительным</a:t>
            </a:r>
            <a:r>
              <a:rPr lang="en-US" altLang="ru-RU" sz="24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образованием</a:t>
            </a: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огласно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паспорту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показателя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Эффективность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выявления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поддержки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способностей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талантов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молодежи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,%</a:t>
            </a:r>
            <a:r>
              <a:rPr lang="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городском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округе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Город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Южно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Сахалинск</a:t>
            </a:r>
            <a:r>
              <a:rPr lang="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значение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показателя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Доля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возрасте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18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лет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охваченных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услугами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сфере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дополнительного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2025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составляет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b="1" u="sng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98 %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лановые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июнь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ru-RU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82%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июль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ru-RU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83%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август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ru-RU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85%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сентябрь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ru-RU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87%</a:t>
            </a:r>
            <a:r>
              <a:rPr lang="ru-RU" alt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ru-RU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ок</a:t>
            </a:r>
            <a:r>
              <a:rPr lang="ru-RU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ябрь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ru-RU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91%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ноябрь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ru-RU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95,1%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декабрь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ru-RU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98%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algn="just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май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altLang="ru-RU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81,9%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en-US" alt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79512" y="260648"/>
            <a:ext cx="8278688" cy="6588462"/>
          </a:xfrm>
        </p:spPr>
        <p:txBody>
          <a:bodyPr>
            <a:noAutofit/>
          </a:bodyPr>
          <a:lstStyle/>
          <a:p>
            <a:pPr marL="342900" indent="-342900" algn="l">
              <a:buAutoNum type="arabicPeriod"/>
            </a:pPr>
            <a:r>
              <a:rPr lang="en-US" altLang="en-US" sz="1700" b="1" dirty="0">
                <a:solidFill>
                  <a:srgbClr val="1F3B63"/>
                </a:solidFill>
              </a:rPr>
              <a:t>Федеральный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закон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Российской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Федерации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от</a:t>
            </a:r>
            <a:r>
              <a:rPr lang="en-US" altLang="ru-RU" sz="1700" b="1" dirty="0">
                <a:solidFill>
                  <a:srgbClr val="1F3B63"/>
                </a:solidFill>
              </a:rPr>
              <a:t> 29.12.2012 </a:t>
            </a:r>
            <a:r>
              <a:rPr lang="en-US" altLang="en-US" sz="1700" b="1" dirty="0">
                <a:solidFill>
                  <a:srgbClr val="1F3B63"/>
                </a:solidFill>
              </a:rPr>
              <a:t>№</a:t>
            </a:r>
            <a:r>
              <a:rPr lang="en-US" altLang="ru-RU" sz="1700" b="1" dirty="0">
                <a:solidFill>
                  <a:srgbClr val="1F3B63"/>
                </a:solidFill>
              </a:rPr>
              <a:t>273-</a:t>
            </a:r>
            <a:r>
              <a:rPr lang="en-US" altLang="en-US" sz="1700" b="1" dirty="0">
                <a:solidFill>
                  <a:srgbClr val="1F3B63"/>
                </a:solidFill>
              </a:rPr>
              <a:t>ФЗ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«</a:t>
            </a:r>
            <a:r>
              <a:rPr lang="en-US" altLang="en-US" sz="1700" b="1" dirty="0" err="1">
                <a:solidFill>
                  <a:srgbClr val="1F3B63"/>
                </a:solidFill>
              </a:rPr>
              <a:t>Об</a:t>
            </a:r>
            <a:r>
              <a:rPr lang="ru-RU" altLang="en-US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 err="1">
                <a:solidFill>
                  <a:srgbClr val="1F3B63"/>
                </a:solidFill>
              </a:rPr>
              <a:t>образовании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в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Российской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Федерации»</a:t>
            </a:r>
            <a:r>
              <a:rPr lang="en-US" altLang="ru-RU" sz="1700" b="1" dirty="0">
                <a:solidFill>
                  <a:srgbClr val="1F3B63"/>
                </a:solidFill>
              </a:rPr>
              <a:t> (</a:t>
            </a:r>
            <a:r>
              <a:rPr lang="en-US" altLang="en-US" sz="1700" b="1" dirty="0" err="1">
                <a:solidFill>
                  <a:srgbClr val="1F3B63"/>
                </a:solidFill>
              </a:rPr>
              <a:t>статьи</a:t>
            </a:r>
            <a:r>
              <a:rPr lang="ru-RU" altLang="en-US" sz="1700" b="1" dirty="0">
                <a:solidFill>
                  <a:srgbClr val="1F3B63"/>
                </a:solidFill>
              </a:rPr>
              <a:t> 2, 12, 13, 14, 15, 16, 17, 18, 21, 23, 25, 28, 29, 30, 31, 32, 43, 44, 48, 55, 58, 75, 83, 86, 91, 95, 95.2</a:t>
            </a:r>
            <a:r>
              <a:rPr lang="en-US" altLang="ru-RU" sz="1700" b="1" dirty="0">
                <a:solidFill>
                  <a:srgbClr val="1F3B63"/>
                </a:solidFill>
              </a:rPr>
              <a:t>);</a:t>
            </a:r>
          </a:p>
          <a:p>
            <a:pPr algn="l"/>
            <a:r>
              <a:rPr lang="en-US" altLang="ru-RU" sz="1700" b="1" dirty="0">
                <a:solidFill>
                  <a:srgbClr val="1F3B63"/>
                </a:solidFill>
              </a:rPr>
              <a:t>2.</a:t>
            </a:r>
            <a:r>
              <a:rPr lang="ru-RU" altLang="en-US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Концепция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развития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дополнительного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образования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детей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до</a:t>
            </a:r>
            <a:r>
              <a:rPr lang="en-US" altLang="ru-RU" sz="1700" b="1" dirty="0">
                <a:solidFill>
                  <a:srgbClr val="1F3B63"/>
                </a:solidFill>
              </a:rPr>
              <a:t> 2030 </a:t>
            </a:r>
            <a:r>
              <a:rPr lang="en-US" altLang="en-US" sz="1700" b="1" dirty="0">
                <a:solidFill>
                  <a:srgbClr val="1F3B63"/>
                </a:solidFill>
              </a:rPr>
              <a:t>года</a:t>
            </a:r>
            <a:r>
              <a:rPr lang="en-US" altLang="ru-RU" sz="1700" b="1" dirty="0">
                <a:solidFill>
                  <a:srgbClr val="1F3B63"/>
                </a:solidFill>
              </a:rPr>
              <a:t>, </a:t>
            </a:r>
            <a:r>
              <a:rPr lang="en-US" altLang="en-US" sz="1700" b="1" dirty="0">
                <a:solidFill>
                  <a:srgbClr val="1F3B63"/>
                </a:solidFill>
              </a:rPr>
              <a:t>утверждена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распоряжением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правительства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РФ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от</a:t>
            </a:r>
            <a:r>
              <a:rPr lang="en-US" altLang="ru-RU" sz="1700" b="1" dirty="0">
                <a:solidFill>
                  <a:srgbClr val="1F3B63"/>
                </a:solidFill>
              </a:rPr>
              <a:t> 31 </a:t>
            </a:r>
            <a:r>
              <a:rPr lang="en-US" altLang="en-US" sz="1700" b="1" dirty="0">
                <a:solidFill>
                  <a:srgbClr val="1F3B63"/>
                </a:solidFill>
              </a:rPr>
              <a:t>марта</a:t>
            </a:r>
            <a:r>
              <a:rPr lang="en-US" altLang="ru-RU" sz="1700" b="1" dirty="0">
                <a:solidFill>
                  <a:srgbClr val="1F3B63"/>
                </a:solidFill>
              </a:rPr>
              <a:t> 2022 </a:t>
            </a:r>
            <a:r>
              <a:rPr lang="en-US" altLang="en-US" sz="1700" b="1" dirty="0">
                <a:solidFill>
                  <a:srgbClr val="1F3B63"/>
                </a:solidFill>
              </a:rPr>
              <a:t>г</a:t>
            </a:r>
            <a:r>
              <a:rPr lang="en-US" altLang="ru-RU" sz="1700" b="1" dirty="0">
                <a:solidFill>
                  <a:srgbClr val="1F3B63"/>
                </a:solidFill>
              </a:rPr>
              <a:t>. </a:t>
            </a:r>
            <a:r>
              <a:rPr lang="en-US" altLang="en-US" sz="1700" b="1" dirty="0">
                <a:solidFill>
                  <a:srgbClr val="1F3B63"/>
                </a:solidFill>
              </a:rPr>
              <a:t>№</a:t>
            </a:r>
            <a:r>
              <a:rPr lang="en-US" altLang="ru-RU" sz="1700" b="1" dirty="0">
                <a:solidFill>
                  <a:srgbClr val="1F3B63"/>
                </a:solidFill>
              </a:rPr>
              <a:t> 678-</a:t>
            </a:r>
            <a:r>
              <a:rPr lang="en-US" altLang="en-US" sz="1700" b="1" dirty="0">
                <a:solidFill>
                  <a:srgbClr val="1F3B63"/>
                </a:solidFill>
              </a:rPr>
              <a:t>Р</a:t>
            </a:r>
            <a:r>
              <a:rPr lang="en-US" altLang="ru-RU" sz="1700" b="1" dirty="0">
                <a:solidFill>
                  <a:srgbClr val="1F3B63"/>
                </a:solidFill>
              </a:rPr>
              <a:t>.;</a:t>
            </a:r>
          </a:p>
          <a:p>
            <a:pPr algn="l"/>
            <a:r>
              <a:rPr lang="en-US" altLang="ru-RU" sz="1700" b="1" dirty="0">
                <a:solidFill>
                  <a:srgbClr val="1F3B63"/>
                </a:solidFill>
              </a:rPr>
              <a:t>3.</a:t>
            </a:r>
            <a:r>
              <a:rPr lang="ru-RU" altLang="en-US" sz="1700" b="1" dirty="0">
                <a:solidFill>
                  <a:srgbClr val="1F3B63"/>
                </a:solidFill>
              </a:rPr>
              <a:t> П</a:t>
            </a:r>
            <a:r>
              <a:rPr lang="en-US" altLang="en-US" sz="1700" b="1" dirty="0">
                <a:solidFill>
                  <a:srgbClr val="1F3B63"/>
                </a:solidFill>
              </a:rPr>
              <a:t>риказ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Министерства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просвещения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Российской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Федерации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от</a:t>
            </a:r>
            <a:r>
              <a:rPr lang="en-US" altLang="ru-RU" sz="1700" b="1" dirty="0">
                <a:solidFill>
                  <a:srgbClr val="1F3B63"/>
                </a:solidFill>
              </a:rPr>
              <a:t> 27 </a:t>
            </a:r>
            <a:r>
              <a:rPr lang="en-US" altLang="en-US" sz="1700" b="1" dirty="0">
                <a:solidFill>
                  <a:srgbClr val="1F3B63"/>
                </a:solidFill>
              </a:rPr>
              <a:t>июля</a:t>
            </a:r>
            <a:r>
              <a:rPr lang="en-US" altLang="ru-RU" sz="1700" b="1" dirty="0">
                <a:solidFill>
                  <a:srgbClr val="1F3B63"/>
                </a:solidFill>
              </a:rPr>
              <a:t> 2022 </a:t>
            </a:r>
            <a:r>
              <a:rPr lang="en-US" altLang="en-US" sz="1700" b="1" dirty="0">
                <a:solidFill>
                  <a:srgbClr val="1F3B63"/>
                </a:solidFill>
              </a:rPr>
              <a:t>г</a:t>
            </a:r>
            <a:r>
              <a:rPr lang="en-US" altLang="ru-RU" sz="1700" b="1" dirty="0">
                <a:solidFill>
                  <a:srgbClr val="1F3B63"/>
                </a:solidFill>
              </a:rPr>
              <a:t>. </a:t>
            </a:r>
            <a:r>
              <a:rPr lang="en-US" altLang="en-US" sz="1700" b="1" dirty="0">
                <a:solidFill>
                  <a:srgbClr val="1F3B63"/>
                </a:solidFill>
              </a:rPr>
              <a:t>№</a:t>
            </a:r>
            <a:r>
              <a:rPr lang="en-US" altLang="ru-RU" sz="1700" b="1" dirty="0">
                <a:solidFill>
                  <a:srgbClr val="1F3B63"/>
                </a:solidFill>
              </a:rPr>
              <a:t> 629 </a:t>
            </a:r>
            <a:r>
              <a:rPr lang="en-US" altLang="en-US" sz="1700" b="1" dirty="0">
                <a:solidFill>
                  <a:srgbClr val="1F3B63"/>
                </a:solidFill>
              </a:rPr>
              <a:t>«Об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утверждении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Порядка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организации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и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осуществления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образовательной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деятельности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по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дополнительным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общеобразовательным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программам»</a:t>
            </a:r>
            <a:r>
              <a:rPr lang="en-US" altLang="ru-RU" sz="1700" b="1" dirty="0">
                <a:solidFill>
                  <a:srgbClr val="1F3B63"/>
                </a:solidFill>
              </a:rPr>
              <a:t>;</a:t>
            </a:r>
          </a:p>
          <a:p>
            <a:pPr algn="l"/>
            <a:r>
              <a:rPr lang="en-US" altLang="ru-RU" sz="1700" b="1" dirty="0">
                <a:solidFill>
                  <a:srgbClr val="1F3B63"/>
                </a:solidFill>
              </a:rPr>
              <a:t>4.</a:t>
            </a:r>
            <a:r>
              <a:rPr lang="ru-RU" altLang="en-US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Постановление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Главного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государственного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санитарного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врача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Российской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Федерации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от</a:t>
            </a:r>
            <a:r>
              <a:rPr lang="en-US" altLang="ru-RU" sz="1700" b="1" dirty="0">
                <a:solidFill>
                  <a:srgbClr val="1F3B63"/>
                </a:solidFill>
              </a:rPr>
              <a:t> 28.01.2021 </a:t>
            </a:r>
            <a:r>
              <a:rPr lang="en-US" altLang="en-US" sz="1700" b="1" dirty="0">
                <a:solidFill>
                  <a:srgbClr val="1F3B63"/>
                </a:solidFill>
              </a:rPr>
              <a:t>№</a:t>
            </a:r>
            <a:r>
              <a:rPr lang="en-US" altLang="ru-RU" sz="1700" b="1" dirty="0">
                <a:solidFill>
                  <a:srgbClr val="1F3B63"/>
                </a:solidFill>
              </a:rPr>
              <a:t> 2 </a:t>
            </a:r>
            <a:r>
              <a:rPr lang="en-US" altLang="en-US" sz="1700" b="1" dirty="0">
                <a:solidFill>
                  <a:srgbClr val="1F3B63"/>
                </a:solidFill>
              </a:rPr>
              <a:t>«Об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утверждении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санитарных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правил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и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норм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СанПиН</a:t>
            </a:r>
            <a:r>
              <a:rPr lang="en-US" altLang="ru-RU" sz="1700" b="1" dirty="0">
                <a:solidFill>
                  <a:srgbClr val="1F3B63"/>
                </a:solidFill>
              </a:rPr>
              <a:t> 1.2.3685-21 </a:t>
            </a:r>
            <a:r>
              <a:rPr lang="en-US" altLang="en-US" sz="1700" b="1" dirty="0">
                <a:solidFill>
                  <a:srgbClr val="1F3B63"/>
                </a:solidFill>
              </a:rPr>
              <a:t>«Гигиенические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нормативы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и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требования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к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обеспечению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безопасности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и</a:t>
            </a:r>
            <a:r>
              <a:rPr lang="en-US" altLang="ru-RU" sz="1700" b="1" dirty="0">
                <a:solidFill>
                  <a:srgbClr val="1F3B63"/>
                </a:solidFill>
              </a:rPr>
              <a:t> (</a:t>
            </a:r>
            <a:r>
              <a:rPr lang="en-US" altLang="en-US" sz="1700" b="1" dirty="0">
                <a:solidFill>
                  <a:srgbClr val="1F3B63"/>
                </a:solidFill>
              </a:rPr>
              <a:t>или</a:t>
            </a:r>
            <a:r>
              <a:rPr lang="en-US" altLang="ru-RU" sz="1700" b="1" dirty="0">
                <a:solidFill>
                  <a:srgbClr val="1F3B63"/>
                </a:solidFill>
              </a:rPr>
              <a:t>) </a:t>
            </a:r>
            <a:r>
              <a:rPr lang="en-US" altLang="en-US" sz="1700" b="1" dirty="0">
                <a:solidFill>
                  <a:srgbClr val="1F3B63"/>
                </a:solidFill>
              </a:rPr>
              <a:t>безвредности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для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человека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факторов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среды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обитания»</a:t>
            </a:r>
            <a:r>
              <a:rPr lang="en-US" altLang="ru-RU" sz="1700" b="1" dirty="0">
                <a:solidFill>
                  <a:srgbClr val="1F3B63"/>
                </a:solidFill>
              </a:rPr>
              <a:t>;</a:t>
            </a:r>
          </a:p>
          <a:p>
            <a:pPr algn="l"/>
            <a:r>
              <a:rPr lang="en-US" altLang="ru-RU" sz="1700" b="1" dirty="0">
                <a:solidFill>
                  <a:srgbClr val="1F3B63"/>
                </a:solidFill>
              </a:rPr>
              <a:t>5.</a:t>
            </a:r>
            <a:r>
              <a:rPr lang="ru-RU" altLang="en-US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Постановление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Главного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государственного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санитарного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врача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РФ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от</a:t>
            </a:r>
            <a:r>
              <a:rPr lang="en-US" altLang="ru-RU" sz="1700" b="1" dirty="0">
                <a:solidFill>
                  <a:srgbClr val="1F3B63"/>
                </a:solidFill>
              </a:rPr>
              <a:t> 28 </a:t>
            </a:r>
            <a:r>
              <a:rPr lang="en-US" altLang="en-US" sz="1700" b="1" dirty="0">
                <a:solidFill>
                  <a:srgbClr val="1F3B63"/>
                </a:solidFill>
              </a:rPr>
              <a:t>сентября</a:t>
            </a:r>
            <a:r>
              <a:rPr lang="en-US" altLang="ru-RU" sz="1700" b="1" dirty="0">
                <a:solidFill>
                  <a:srgbClr val="1F3B63"/>
                </a:solidFill>
              </a:rPr>
              <a:t> 2020 </a:t>
            </a:r>
            <a:r>
              <a:rPr lang="en-US" altLang="en-US" sz="1700" b="1" dirty="0">
                <a:solidFill>
                  <a:srgbClr val="1F3B63"/>
                </a:solidFill>
              </a:rPr>
              <a:t>г</a:t>
            </a:r>
            <a:r>
              <a:rPr lang="en-US" altLang="ru-RU" sz="1700" b="1" dirty="0">
                <a:solidFill>
                  <a:srgbClr val="1F3B63"/>
                </a:solidFill>
              </a:rPr>
              <a:t>. </a:t>
            </a:r>
            <a:r>
              <a:rPr lang="en-US" altLang="en-US" sz="1700" b="1" dirty="0">
                <a:solidFill>
                  <a:srgbClr val="1F3B63"/>
                </a:solidFill>
              </a:rPr>
              <a:t>№</a:t>
            </a:r>
            <a:r>
              <a:rPr lang="en-US" altLang="ru-RU" sz="1700" b="1" dirty="0">
                <a:solidFill>
                  <a:srgbClr val="1F3B63"/>
                </a:solidFill>
              </a:rPr>
              <a:t> 28 </a:t>
            </a:r>
            <a:r>
              <a:rPr lang="en-US" altLang="en-US" sz="1700" b="1" dirty="0">
                <a:solidFill>
                  <a:srgbClr val="1F3B63"/>
                </a:solidFill>
              </a:rPr>
              <a:t>«Об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утверждении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санитарных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правил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СП</a:t>
            </a:r>
            <a:r>
              <a:rPr lang="en-US" altLang="ru-RU" sz="1700" b="1" dirty="0">
                <a:solidFill>
                  <a:srgbClr val="1F3B63"/>
                </a:solidFill>
              </a:rPr>
              <a:t> 2.4.3648-20 </a:t>
            </a:r>
            <a:r>
              <a:rPr lang="en-US" altLang="en-US" sz="1700" b="1" dirty="0">
                <a:solidFill>
                  <a:srgbClr val="1F3B63"/>
                </a:solidFill>
              </a:rPr>
              <a:t>«Санитарно</a:t>
            </a:r>
            <a:r>
              <a:rPr lang="en-US" altLang="ru-RU" sz="1700" b="1" dirty="0">
                <a:solidFill>
                  <a:srgbClr val="1F3B63"/>
                </a:solidFill>
              </a:rPr>
              <a:t>-</a:t>
            </a:r>
            <a:r>
              <a:rPr lang="en-US" altLang="en-US" sz="1700" b="1" dirty="0">
                <a:solidFill>
                  <a:srgbClr val="1F3B63"/>
                </a:solidFill>
              </a:rPr>
              <a:t>эпидемиологические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требования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к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организациям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воспитания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и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обучения</a:t>
            </a:r>
            <a:r>
              <a:rPr lang="en-US" altLang="ru-RU" sz="1700" b="1" dirty="0">
                <a:solidFill>
                  <a:srgbClr val="1F3B63"/>
                </a:solidFill>
              </a:rPr>
              <a:t>, </a:t>
            </a:r>
            <a:r>
              <a:rPr lang="en-US" altLang="en-US" sz="1700" b="1" dirty="0">
                <a:solidFill>
                  <a:srgbClr val="1F3B63"/>
                </a:solidFill>
              </a:rPr>
              <a:t>отдыха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и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оздоровления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детей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и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молодежи»</a:t>
            </a:r>
            <a:r>
              <a:rPr lang="en-US" altLang="ru-RU" sz="1700" b="1" dirty="0">
                <a:solidFill>
                  <a:srgbClr val="1F3B63"/>
                </a:solidFill>
              </a:rPr>
              <a:t>;</a:t>
            </a:r>
          </a:p>
          <a:p>
            <a:pPr algn="l"/>
            <a:r>
              <a:rPr lang="en-US" altLang="ru-RU" sz="1700" b="1" dirty="0">
                <a:solidFill>
                  <a:srgbClr val="1F3B63"/>
                </a:solidFill>
              </a:rPr>
              <a:t>6.</a:t>
            </a:r>
            <a:r>
              <a:rPr lang="ru-RU" altLang="en-US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Письмо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Минобрнауки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Российской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Федерации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от</a:t>
            </a:r>
            <a:r>
              <a:rPr lang="en-US" altLang="ru-RU" sz="1700" b="1" dirty="0">
                <a:solidFill>
                  <a:srgbClr val="1F3B63"/>
                </a:solidFill>
              </a:rPr>
              <a:t> 18.11.2015 </a:t>
            </a:r>
            <a:r>
              <a:rPr lang="en-US" altLang="en-US" sz="1700" b="1" dirty="0">
                <a:solidFill>
                  <a:srgbClr val="1F3B63"/>
                </a:solidFill>
              </a:rPr>
              <a:t>№</a:t>
            </a:r>
            <a:r>
              <a:rPr lang="en-US" altLang="ru-RU" sz="1700" b="1" dirty="0">
                <a:solidFill>
                  <a:srgbClr val="1F3B63"/>
                </a:solidFill>
              </a:rPr>
              <a:t> 09-3242 </a:t>
            </a:r>
            <a:r>
              <a:rPr lang="en-US" altLang="en-US" sz="1700" b="1" dirty="0">
                <a:solidFill>
                  <a:srgbClr val="1F3B63"/>
                </a:solidFill>
              </a:rPr>
              <a:t>«О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направлении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информации»</a:t>
            </a:r>
            <a:r>
              <a:rPr lang="en-US" altLang="ru-RU" sz="1700" b="1" dirty="0">
                <a:solidFill>
                  <a:srgbClr val="1F3B63"/>
                </a:solidFill>
              </a:rPr>
              <a:t> (</a:t>
            </a:r>
            <a:r>
              <a:rPr lang="en-US" altLang="en-US" sz="1700" b="1" dirty="0">
                <a:solidFill>
                  <a:srgbClr val="1F3B63"/>
                </a:solidFill>
              </a:rPr>
              <a:t>вместе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с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«Методическими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рекомендациями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по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проектированию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дополнительных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общеразвивающих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программ</a:t>
            </a:r>
            <a:r>
              <a:rPr lang="en-US" altLang="ru-RU" sz="1700" b="1" dirty="0">
                <a:solidFill>
                  <a:srgbClr val="1F3B63"/>
                </a:solidFill>
              </a:rPr>
              <a:t> (</a:t>
            </a:r>
            <a:r>
              <a:rPr lang="en-US" altLang="en-US" sz="1700" b="1" dirty="0">
                <a:solidFill>
                  <a:srgbClr val="1F3B63"/>
                </a:solidFill>
              </a:rPr>
              <a:t>включая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разноуровневые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программы</a:t>
            </a:r>
            <a:r>
              <a:rPr lang="en-US" altLang="ru-RU" sz="1700" b="1" dirty="0">
                <a:solidFill>
                  <a:srgbClr val="1F3B63"/>
                </a:solidFill>
              </a:rPr>
              <a:t>)</a:t>
            </a:r>
            <a:r>
              <a:rPr lang="en-US" altLang="en-US" sz="1700" b="1" dirty="0">
                <a:solidFill>
                  <a:srgbClr val="1F3B63"/>
                </a:solidFill>
              </a:rPr>
              <a:t>»</a:t>
            </a:r>
            <a:r>
              <a:rPr lang="en-US" altLang="ru-RU" sz="1700" b="1" dirty="0">
                <a:solidFill>
                  <a:srgbClr val="1F3B63"/>
                </a:solidFill>
              </a:rPr>
              <a:t>;</a:t>
            </a:r>
          </a:p>
          <a:p>
            <a:pPr algn="l"/>
            <a:r>
              <a:rPr lang="en-US" altLang="ru-RU" sz="1700" b="1" dirty="0">
                <a:solidFill>
                  <a:srgbClr val="1F3B63"/>
                </a:solidFill>
              </a:rPr>
              <a:t>7.</a:t>
            </a:r>
            <a:r>
              <a:rPr lang="ru-RU" altLang="en-US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Приказ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Минтруда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России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от</a:t>
            </a:r>
            <a:r>
              <a:rPr lang="en-US" altLang="ru-RU" sz="1700" b="1" dirty="0">
                <a:solidFill>
                  <a:srgbClr val="1F3B63"/>
                </a:solidFill>
              </a:rPr>
              <a:t> 22.09.2021 </a:t>
            </a:r>
            <a:r>
              <a:rPr lang="en-US" altLang="en-US" sz="1700" b="1" dirty="0">
                <a:solidFill>
                  <a:srgbClr val="1F3B63"/>
                </a:solidFill>
              </a:rPr>
              <a:t>№</a:t>
            </a:r>
            <a:r>
              <a:rPr lang="en-US" altLang="ru-RU" sz="1700" b="1" dirty="0">
                <a:solidFill>
                  <a:srgbClr val="1F3B63"/>
                </a:solidFill>
              </a:rPr>
              <a:t> 652</a:t>
            </a:r>
            <a:r>
              <a:rPr lang="en-US" altLang="en-US" sz="1700" b="1" dirty="0">
                <a:solidFill>
                  <a:srgbClr val="1F3B63"/>
                </a:solidFill>
              </a:rPr>
              <a:t>н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«Об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утверждении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профессионального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стандарта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«Педагог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дополнительного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образования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детей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и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взрослых»</a:t>
            </a:r>
            <a:r>
              <a:rPr lang="en-US" altLang="ru-RU" sz="1700" b="1" dirty="0">
                <a:solidFill>
                  <a:srgbClr val="1F3B63"/>
                </a:solidFill>
              </a:rPr>
              <a:t>.</a:t>
            </a:r>
          </a:p>
          <a:p>
            <a:pPr algn="l"/>
            <a:endParaRPr lang="en-US" altLang="ru-RU" sz="1700" b="1" dirty="0">
              <a:solidFill>
                <a:srgbClr val="1F3B6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35560" y="548640"/>
            <a:ext cx="8422640" cy="6300470"/>
          </a:xfrm>
        </p:spPr>
        <p:txBody>
          <a:bodyPr>
            <a:noAutofit/>
          </a:bodyPr>
          <a:lstStyle/>
          <a:p>
            <a:pPr algn="l"/>
            <a:r>
              <a:rPr lang="en-US" altLang="ru-RU" sz="1700" b="1" dirty="0">
                <a:solidFill>
                  <a:srgbClr val="1F3B63"/>
                </a:solidFill>
              </a:rPr>
              <a:t>1.</a:t>
            </a:r>
            <a:r>
              <a:rPr lang="ru-RU" altLang="en-US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Федеральный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закон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Российской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Федерации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от</a:t>
            </a:r>
            <a:r>
              <a:rPr lang="en-US" altLang="ru-RU" sz="1700" b="1" dirty="0">
                <a:solidFill>
                  <a:srgbClr val="1F3B63"/>
                </a:solidFill>
              </a:rPr>
              <a:t> 29.12.2012 </a:t>
            </a:r>
            <a:r>
              <a:rPr lang="en-US" altLang="en-US" sz="1700" b="1" dirty="0">
                <a:solidFill>
                  <a:srgbClr val="1F3B63"/>
                </a:solidFill>
              </a:rPr>
              <a:t>№</a:t>
            </a:r>
            <a:r>
              <a:rPr lang="en-US" altLang="ru-RU" sz="1700" b="1" dirty="0">
                <a:solidFill>
                  <a:srgbClr val="1F3B63"/>
                </a:solidFill>
              </a:rPr>
              <a:t>273-</a:t>
            </a:r>
            <a:r>
              <a:rPr lang="en-US" altLang="en-US" sz="1700" b="1" dirty="0">
                <a:solidFill>
                  <a:srgbClr val="1F3B63"/>
                </a:solidFill>
              </a:rPr>
              <a:t>ФЗ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«Об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образовании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в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Российской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Федерации»</a:t>
            </a:r>
            <a:r>
              <a:rPr lang="en-US" altLang="ru-RU" sz="1700" b="1" dirty="0">
                <a:solidFill>
                  <a:srgbClr val="1F3B63"/>
                </a:solidFill>
              </a:rPr>
              <a:t> (</a:t>
            </a:r>
            <a:r>
              <a:rPr lang="en-US" altLang="en-US" sz="1700" b="1" dirty="0">
                <a:solidFill>
                  <a:srgbClr val="1F3B63"/>
                </a:solidFill>
              </a:rPr>
              <a:t>статьи</a:t>
            </a:r>
            <a:r>
              <a:rPr lang="en-US" altLang="ru-RU" sz="1700" b="1" dirty="0">
                <a:solidFill>
                  <a:srgbClr val="1F3B63"/>
                </a:solidFill>
              </a:rPr>
              <a:t> ......................................................................................................................);</a:t>
            </a:r>
          </a:p>
          <a:p>
            <a:pPr algn="l"/>
            <a:r>
              <a:rPr lang="en-US" altLang="ru-RU" sz="1700" b="1" dirty="0">
                <a:solidFill>
                  <a:srgbClr val="1F3B63"/>
                </a:solidFill>
              </a:rPr>
              <a:t>2.</a:t>
            </a:r>
            <a:r>
              <a:rPr lang="ru-RU" altLang="en-US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Концепция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развития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дополнительного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образования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детей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до</a:t>
            </a:r>
            <a:r>
              <a:rPr lang="en-US" altLang="ru-RU" sz="1700" b="1" dirty="0">
                <a:solidFill>
                  <a:srgbClr val="1F3B63"/>
                </a:solidFill>
              </a:rPr>
              <a:t> 2030 </a:t>
            </a:r>
            <a:r>
              <a:rPr lang="en-US" altLang="en-US" sz="1700" b="1" dirty="0">
                <a:solidFill>
                  <a:srgbClr val="1F3B63"/>
                </a:solidFill>
              </a:rPr>
              <a:t>года</a:t>
            </a:r>
            <a:r>
              <a:rPr lang="en-US" altLang="ru-RU" sz="1700" b="1" dirty="0">
                <a:solidFill>
                  <a:srgbClr val="1F3B63"/>
                </a:solidFill>
              </a:rPr>
              <a:t>, </a:t>
            </a:r>
            <a:r>
              <a:rPr lang="en-US" altLang="en-US" sz="1700" b="1" dirty="0">
                <a:solidFill>
                  <a:srgbClr val="1F3B63"/>
                </a:solidFill>
              </a:rPr>
              <a:t>утверждена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распоряжением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правительства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РФ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от</a:t>
            </a:r>
            <a:r>
              <a:rPr lang="en-US" altLang="ru-RU" sz="1700" b="1" dirty="0">
                <a:solidFill>
                  <a:srgbClr val="1F3B63"/>
                </a:solidFill>
              </a:rPr>
              <a:t> 31 </a:t>
            </a:r>
            <a:r>
              <a:rPr lang="en-US" altLang="en-US" sz="1700" b="1" dirty="0">
                <a:solidFill>
                  <a:srgbClr val="1F3B63"/>
                </a:solidFill>
              </a:rPr>
              <a:t>марта</a:t>
            </a:r>
            <a:r>
              <a:rPr lang="en-US" altLang="ru-RU" sz="1700" b="1" dirty="0">
                <a:solidFill>
                  <a:srgbClr val="1F3B63"/>
                </a:solidFill>
              </a:rPr>
              <a:t> 2022 </a:t>
            </a:r>
            <a:r>
              <a:rPr lang="en-US" altLang="en-US" sz="1700" b="1" dirty="0">
                <a:solidFill>
                  <a:srgbClr val="1F3B63"/>
                </a:solidFill>
              </a:rPr>
              <a:t>г</a:t>
            </a:r>
            <a:r>
              <a:rPr lang="en-US" altLang="ru-RU" sz="1700" b="1" dirty="0">
                <a:solidFill>
                  <a:srgbClr val="1F3B63"/>
                </a:solidFill>
              </a:rPr>
              <a:t>. </a:t>
            </a:r>
            <a:r>
              <a:rPr lang="en-US" altLang="en-US" sz="1700" b="1" dirty="0">
                <a:solidFill>
                  <a:srgbClr val="1F3B63"/>
                </a:solidFill>
              </a:rPr>
              <a:t>№</a:t>
            </a:r>
            <a:r>
              <a:rPr lang="en-US" altLang="ru-RU" sz="1700" b="1" dirty="0">
                <a:solidFill>
                  <a:srgbClr val="1F3B63"/>
                </a:solidFill>
              </a:rPr>
              <a:t> 678-</a:t>
            </a:r>
            <a:r>
              <a:rPr lang="en-US" altLang="en-US" sz="1700" b="1" dirty="0">
                <a:solidFill>
                  <a:srgbClr val="1F3B63"/>
                </a:solidFill>
              </a:rPr>
              <a:t>Р</a:t>
            </a:r>
            <a:r>
              <a:rPr lang="en-US" altLang="ru-RU" sz="1700" b="1" dirty="0">
                <a:solidFill>
                  <a:srgbClr val="1F3B63"/>
                </a:solidFill>
              </a:rPr>
              <a:t>.;</a:t>
            </a:r>
          </a:p>
          <a:p>
            <a:pPr algn="l"/>
            <a:r>
              <a:rPr lang="en-US" altLang="ru-RU" sz="1700" b="1" dirty="0">
                <a:solidFill>
                  <a:srgbClr val="1F3B63"/>
                </a:solidFill>
              </a:rPr>
              <a:t>3.</a:t>
            </a:r>
            <a:r>
              <a:rPr lang="ru-RU" altLang="en-US" sz="1700" b="1" dirty="0">
                <a:solidFill>
                  <a:srgbClr val="1F3B63"/>
                </a:solidFill>
              </a:rPr>
              <a:t> П</a:t>
            </a:r>
            <a:r>
              <a:rPr lang="en-US" altLang="en-US" sz="1700" b="1" dirty="0">
                <a:solidFill>
                  <a:srgbClr val="1F3B63"/>
                </a:solidFill>
              </a:rPr>
              <a:t>риказ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Министерства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просвещения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Российской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Федерации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от</a:t>
            </a:r>
            <a:r>
              <a:rPr lang="en-US" altLang="ru-RU" sz="1700" b="1" dirty="0">
                <a:solidFill>
                  <a:srgbClr val="1F3B63"/>
                </a:solidFill>
              </a:rPr>
              <a:t> 27 </a:t>
            </a:r>
            <a:r>
              <a:rPr lang="en-US" altLang="en-US" sz="1700" b="1" dirty="0">
                <a:solidFill>
                  <a:srgbClr val="1F3B63"/>
                </a:solidFill>
              </a:rPr>
              <a:t>июля</a:t>
            </a:r>
            <a:r>
              <a:rPr lang="en-US" altLang="ru-RU" sz="1700" b="1" dirty="0">
                <a:solidFill>
                  <a:srgbClr val="1F3B63"/>
                </a:solidFill>
              </a:rPr>
              <a:t> 2022 </a:t>
            </a:r>
            <a:r>
              <a:rPr lang="en-US" altLang="en-US" sz="1700" b="1" dirty="0">
                <a:solidFill>
                  <a:srgbClr val="1F3B63"/>
                </a:solidFill>
              </a:rPr>
              <a:t>г</a:t>
            </a:r>
            <a:r>
              <a:rPr lang="en-US" altLang="ru-RU" sz="1700" b="1" dirty="0">
                <a:solidFill>
                  <a:srgbClr val="1F3B63"/>
                </a:solidFill>
              </a:rPr>
              <a:t>. </a:t>
            </a:r>
            <a:r>
              <a:rPr lang="en-US" altLang="en-US" sz="1700" b="1" dirty="0">
                <a:solidFill>
                  <a:srgbClr val="1F3B63"/>
                </a:solidFill>
              </a:rPr>
              <a:t>№</a:t>
            </a:r>
            <a:r>
              <a:rPr lang="en-US" altLang="ru-RU" sz="1700" b="1" dirty="0">
                <a:solidFill>
                  <a:srgbClr val="1F3B63"/>
                </a:solidFill>
              </a:rPr>
              <a:t> 629 </a:t>
            </a:r>
            <a:r>
              <a:rPr lang="en-US" altLang="en-US" sz="1700" b="1" dirty="0">
                <a:solidFill>
                  <a:srgbClr val="1F3B63"/>
                </a:solidFill>
              </a:rPr>
              <a:t>«Об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утверждении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Порядка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организации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и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осуществления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образовательной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деятельности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по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дополнительным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общеобразовательным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программам»</a:t>
            </a:r>
            <a:r>
              <a:rPr lang="en-US" altLang="ru-RU" sz="1700" b="1" dirty="0">
                <a:solidFill>
                  <a:srgbClr val="1F3B63"/>
                </a:solidFill>
              </a:rPr>
              <a:t>;</a:t>
            </a:r>
          </a:p>
          <a:p>
            <a:pPr algn="l"/>
            <a:r>
              <a:rPr lang="en-US" altLang="ru-RU" sz="1700" b="1" dirty="0">
                <a:solidFill>
                  <a:srgbClr val="1F3B63"/>
                </a:solidFill>
              </a:rPr>
              <a:t>4.</a:t>
            </a:r>
            <a:r>
              <a:rPr lang="ru-RU" altLang="en-US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Постановление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Главного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государственного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санитарного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врача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Российской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Федерации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от</a:t>
            </a:r>
            <a:r>
              <a:rPr lang="en-US" altLang="ru-RU" sz="1700" b="1" dirty="0">
                <a:solidFill>
                  <a:srgbClr val="1F3B63"/>
                </a:solidFill>
              </a:rPr>
              <a:t> 28.01.2021 </a:t>
            </a:r>
            <a:r>
              <a:rPr lang="en-US" altLang="en-US" sz="1700" b="1" dirty="0">
                <a:solidFill>
                  <a:srgbClr val="1F3B63"/>
                </a:solidFill>
              </a:rPr>
              <a:t>№</a:t>
            </a:r>
            <a:r>
              <a:rPr lang="en-US" altLang="ru-RU" sz="1700" b="1" dirty="0">
                <a:solidFill>
                  <a:srgbClr val="1F3B63"/>
                </a:solidFill>
              </a:rPr>
              <a:t> 2 </a:t>
            </a:r>
            <a:r>
              <a:rPr lang="en-US" altLang="en-US" sz="1700" b="1" dirty="0">
                <a:solidFill>
                  <a:srgbClr val="1F3B63"/>
                </a:solidFill>
              </a:rPr>
              <a:t>«Об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утверждении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санитарных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правил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и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норм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СанПиН</a:t>
            </a:r>
            <a:r>
              <a:rPr lang="en-US" altLang="ru-RU" sz="1700" b="1" dirty="0">
                <a:solidFill>
                  <a:srgbClr val="1F3B63"/>
                </a:solidFill>
              </a:rPr>
              <a:t> 1.2.3685-21 </a:t>
            </a:r>
            <a:r>
              <a:rPr lang="en-US" altLang="en-US" sz="1700" b="1" dirty="0">
                <a:solidFill>
                  <a:srgbClr val="1F3B63"/>
                </a:solidFill>
              </a:rPr>
              <a:t>«Гигиенические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нормативы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и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требования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к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обеспечению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безопасности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и</a:t>
            </a:r>
            <a:r>
              <a:rPr lang="en-US" altLang="ru-RU" sz="1700" b="1" dirty="0">
                <a:solidFill>
                  <a:srgbClr val="1F3B63"/>
                </a:solidFill>
              </a:rPr>
              <a:t> (</a:t>
            </a:r>
            <a:r>
              <a:rPr lang="en-US" altLang="en-US" sz="1700" b="1" dirty="0">
                <a:solidFill>
                  <a:srgbClr val="1F3B63"/>
                </a:solidFill>
              </a:rPr>
              <a:t>или</a:t>
            </a:r>
            <a:r>
              <a:rPr lang="en-US" altLang="ru-RU" sz="1700" b="1" dirty="0">
                <a:solidFill>
                  <a:srgbClr val="1F3B63"/>
                </a:solidFill>
              </a:rPr>
              <a:t>) </a:t>
            </a:r>
            <a:r>
              <a:rPr lang="en-US" altLang="en-US" sz="1700" b="1" dirty="0">
                <a:solidFill>
                  <a:srgbClr val="1F3B63"/>
                </a:solidFill>
              </a:rPr>
              <a:t>безвредности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для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человека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факторов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среды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обитания»</a:t>
            </a:r>
            <a:r>
              <a:rPr lang="en-US" altLang="ru-RU" sz="1700" b="1" dirty="0">
                <a:solidFill>
                  <a:srgbClr val="1F3B63"/>
                </a:solidFill>
              </a:rPr>
              <a:t>;</a:t>
            </a:r>
          </a:p>
          <a:p>
            <a:pPr algn="l"/>
            <a:r>
              <a:rPr lang="en-US" altLang="ru-RU" sz="1700" b="1" dirty="0">
                <a:solidFill>
                  <a:srgbClr val="1F3B63"/>
                </a:solidFill>
              </a:rPr>
              <a:t>5.</a:t>
            </a:r>
            <a:r>
              <a:rPr lang="ru-RU" altLang="en-US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Постановление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Главного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государственного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санитарного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врача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РФ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от</a:t>
            </a:r>
            <a:r>
              <a:rPr lang="en-US" altLang="ru-RU" sz="1700" b="1" dirty="0">
                <a:solidFill>
                  <a:srgbClr val="1F3B63"/>
                </a:solidFill>
              </a:rPr>
              <a:t> 28 </a:t>
            </a:r>
            <a:r>
              <a:rPr lang="en-US" altLang="en-US" sz="1700" b="1" dirty="0">
                <a:solidFill>
                  <a:srgbClr val="1F3B63"/>
                </a:solidFill>
              </a:rPr>
              <a:t>сентября</a:t>
            </a:r>
            <a:r>
              <a:rPr lang="en-US" altLang="ru-RU" sz="1700" b="1" dirty="0">
                <a:solidFill>
                  <a:srgbClr val="1F3B63"/>
                </a:solidFill>
              </a:rPr>
              <a:t> 2020 </a:t>
            </a:r>
            <a:r>
              <a:rPr lang="en-US" altLang="en-US" sz="1700" b="1" dirty="0">
                <a:solidFill>
                  <a:srgbClr val="1F3B63"/>
                </a:solidFill>
              </a:rPr>
              <a:t>г</a:t>
            </a:r>
            <a:r>
              <a:rPr lang="en-US" altLang="ru-RU" sz="1700" b="1" dirty="0">
                <a:solidFill>
                  <a:srgbClr val="1F3B63"/>
                </a:solidFill>
              </a:rPr>
              <a:t>. </a:t>
            </a:r>
            <a:r>
              <a:rPr lang="en-US" altLang="en-US" sz="1700" b="1" dirty="0">
                <a:solidFill>
                  <a:srgbClr val="1F3B63"/>
                </a:solidFill>
              </a:rPr>
              <a:t>№</a:t>
            </a:r>
            <a:r>
              <a:rPr lang="en-US" altLang="ru-RU" sz="1700" b="1" dirty="0">
                <a:solidFill>
                  <a:srgbClr val="1F3B63"/>
                </a:solidFill>
              </a:rPr>
              <a:t> 28 </a:t>
            </a:r>
            <a:r>
              <a:rPr lang="en-US" altLang="en-US" sz="1700" b="1" dirty="0">
                <a:solidFill>
                  <a:srgbClr val="1F3B63"/>
                </a:solidFill>
              </a:rPr>
              <a:t>«Об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утверждении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санитарных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правил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СП</a:t>
            </a:r>
            <a:r>
              <a:rPr lang="en-US" altLang="ru-RU" sz="1700" b="1" dirty="0">
                <a:solidFill>
                  <a:srgbClr val="1F3B63"/>
                </a:solidFill>
              </a:rPr>
              <a:t> 2.4.3648-20 </a:t>
            </a:r>
            <a:r>
              <a:rPr lang="en-US" altLang="en-US" sz="1700" b="1" dirty="0">
                <a:solidFill>
                  <a:srgbClr val="1F3B63"/>
                </a:solidFill>
              </a:rPr>
              <a:t>«Санитарно</a:t>
            </a:r>
            <a:r>
              <a:rPr lang="en-US" altLang="ru-RU" sz="1700" b="1" dirty="0">
                <a:solidFill>
                  <a:srgbClr val="1F3B63"/>
                </a:solidFill>
              </a:rPr>
              <a:t>-</a:t>
            </a:r>
            <a:r>
              <a:rPr lang="en-US" altLang="en-US" sz="1700" b="1" dirty="0">
                <a:solidFill>
                  <a:srgbClr val="1F3B63"/>
                </a:solidFill>
              </a:rPr>
              <a:t>эпидемиологические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требования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к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организациям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воспитания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и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обучения</a:t>
            </a:r>
            <a:r>
              <a:rPr lang="en-US" altLang="ru-RU" sz="1700" b="1" dirty="0">
                <a:solidFill>
                  <a:srgbClr val="1F3B63"/>
                </a:solidFill>
              </a:rPr>
              <a:t>, </a:t>
            </a:r>
            <a:r>
              <a:rPr lang="en-US" altLang="en-US" sz="1700" b="1" dirty="0">
                <a:solidFill>
                  <a:srgbClr val="1F3B63"/>
                </a:solidFill>
              </a:rPr>
              <a:t>отдыха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и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оздоровления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детей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и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молодежи»</a:t>
            </a:r>
            <a:r>
              <a:rPr lang="en-US" altLang="ru-RU" sz="1700" b="1" dirty="0">
                <a:solidFill>
                  <a:srgbClr val="1F3B63"/>
                </a:solidFill>
              </a:rPr>
              <a:t>;</a:t>
            </a:r>
          </a:p>
          <a:p>
            <a:pPr algn="l"/>
            <a:r>
              <a:rPr lang="en-US" altLang="ru-RU" sz="1700" b="1" dirty="0">
                <a:solidFill>
                  <a:srgbClr val="1F3B63"/>
                </a:solidFill>
              </a:rPr>
              <a:t>6.</a:t>
            </a:r>
            <a:r>
              <a:rPr lang="ru-RU" altLang="en-US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Письмо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Минобрнауки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Российской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Федерации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от</a:t>
            </a:r>
            <a:r>
              <a:rPr lang="en-US" altLang="ru-RU" sz="1700" b="1" dirty="0">
                <a:solidFill>
                  <a:srgbClr val="1F3B63"/>
                </a:solidFill>
              </a:rPr>
              <a:t> 18.11.2015 </a:t>
            </a:r>
            <a:r>
              <a:rPr lang="en-US" altLang="en-US" sz="1700" b="1" dirty="0">
                <a:solidFill>
                  <a:srgbClr val="1F3B63"/>
                </a:solidFill>
              </a:rPr>
              <a:t>№</a:t>
            </a:r>
            <a:r>
              <a:rPr lang="en-US" altLang="ru-RU" sz="1700" b="1" dirty="0">
                <a:solidFill>
                  <a:srgbClr val="1F3B63"/>
                </a:solidFill>
              </a:rPr>
              <a:t> 09-3242 </a:t>
            </a:r>
            <a:r>
              <a:rPr lang="en-US" altLang="en-US" sz="1700" b="1" dirty="0">
                <a:solidFill>
                  <a:srgbClr val="1F3B63"/>
                </a:solidFill>
              </a:rPr>
              <a:t>«О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направлении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информации»</a:t>
            </a:r>
            <a:r>
              <a:rPr lang="en-US" altLang="ru-RU" sz="1700" b="1" dirty="0">
                <a:solidFill>
                  <a:srgbClr val="1F3B63"/>
                </a:solidFill>
              </a:rPr>
              <a:t> (</a:t>
            </a:r>
            <a:r>
              <a:rPr lang="en-US" altLang="en-US" sz="1700" b="1" dirty="0">
                <a:solidFill>
                  <a:srgbClr val="1F3B63"/>
                </a:solidFill>
              </a:rPr>
              <a:t>вместе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с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«Методическими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рекомендациями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по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проектированию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дополнительных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общеразвивающих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программ</a:t>
            </a:r>
            <a:r>
              <a:rPr lang="en-US" altLang="ru-RU" sz="1700" b="1" dirty="0">
                <a:solidFill>
                  <a:srgbClr val="1F3B63"/>
                </a:solidFill>
              </a:rPr>
              <a:t> (</a:t>
            </a:r>
            <a:r>
              <a:rPr lang="en-US" altLang="en-US" sz="1700" b="1" dirty="0">
                <a:solidFill>
                  <a:srgbClr val="1F3B63"/>
                </a:solidFill>
              </a:rPr>
              <a:t>включая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разноуровневые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программы</a:t>
            </a:r>
            <a:r>
              <a:rPr lang="en-US" altLang="ru-RU" sz="1700" b="1" dirty="0">
                <a:solidFill>
                  <a:srgbClr val="1F3B63"/>
                </a:solidFill>
              </a:rPr>
              <a:t>)</a:t>
            </a:r>
            <a:r>
              <a:rPr lang="en-US" altLang="en-US" sz="1700" b="1" dirty="0">
                <a:solidFill>
                  <a:srgbClr val="1F3B63"/>
                </a:solidFill>
              </a:rPr>
              <a:t>»</a:t>
            </a:r>
            <a:r>
              <a:rPr lang="en-US" altLang="ru-RU" sz="1700" b="1" dirty="0">
                <a:solidFill>
                  <a:srgbClr val="1F3B63"/>
                </a:solidFill>
              </a:rPr>
              <a:t>;</a:t>
            </a:r>
          </a:p>
          <a:p>
            <a:pPr algn="l"/>
            <a:r>
              <a:rPr lang="en-US" altLang="ru-RU" sz="1700" b="1" dirty="0">
                <a:solidFill>
                  <a:srgbClr val="1F3B63"/>
                </a:solidFill>
              </a:rPr>
              <a:t>7.</a:t>
            </a:r>
            <a:r>
              <a:rPr lang="ru-RU" altLang="en-US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Приказ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Минтруда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России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от</a:t>
            </a:r>
            <a:r>
              <a:rPr lang="en-US" altLang="ru-RU" sz="1700" b="1" dirty="0">
                <a:solidFill>
                  <a:srgbClr val="1F3B63"/>
                </a:solidFill>
              </a:rPr>
              <a:t> 22.09.2021 </a:t>
            </a:r>
            <a:r>
              <a:rPr lang="en-US" altLang="en-US" sz="1700" b="1" dirty="0">
                <a:solidFill>
                  <a:srgbClr val="1F3B63"/>
                </a:solidFill>
              </a:rPr>
              <a:t>№</a:t>
            </a:r>
            <a:r>
              <a:rPr lang="en-US" altLang="ru-RU" sz="1700" b="1" dirty="0">
                <a:solidFill>
                  <a:srgbClr val="1F3B63"/>
                </a:solidFill>
              </a:rPr>
              <a:t> 652</a:t>
            </a:r>
            <a:r>
              <a:rPr lang="en-US" altLang="en-US" sz="1700" b="1" dirty="0">
                <a:solidFill>
                  <a:srgbClr val="1F3B63"/>
                </a:solidFill>
              </a:rPr>
              <a:t>н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«Об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утверждении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профессионального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стандарта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«Педагог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дополнительного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образования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детей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и</a:t>
            </a:r>
            <a:r>
              <a:rPr lang="en-US" altLang="ru-RU" sz="1700" b="1" dirty="0">
                <a:solidFill>
                  <a:srgbClr val="1F3B63"/>
                </a:solidFill>
              </a:rPr>
              <a:t> </a:t>
            </a:r>
            <a:r>
              <a:rPr lang="en-US" altLang="en-US" sz="1700" b="1" dirty="0">
                <a:solidFill>
                  <a:srgbClr val="1F3B63"/>
                </a:solidFill>
              </a:rPr>
              <a:t>взрослых»</a:t>
            </a:r>
            <a:r>
              <a:rPr lang="en-US" altLang="ru-RU" sz="1700" b="1" dirty="0">
                <a:solidFill>
                  <a:srgbClr val="1F3B63"/>
                </a:solidFill>
              </a:rPr>
              <a:t>.</a:t>
            </a:r>
          </a:p>
          <a:p>
            <a:pPr algn="l"/>
            <a:endParaRPr lang="en-US" altLang="ru-RU" sz="1700" b="1" dirty="0">
              <a:solidFill>
                <a:srgbClr val="1F3B6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88595"/>
            <a:ext cx="7890510" cy="877570"/>
          </a:xfrm>
        </p:spPr>
        <p:txBody>
          <a:bodyPr/>
          <a:lstStyle/>
          <a:p>
            <a:pPr algn="ctr"/>
            <a:br>
              <a:rPr lang="en-US" altLang="ru-RU" sz="2000" dirty="0"/>
            </a:br>
            <a:r>
              <a:rPr lang="ru-RU" sz="2000" dirty="0"/>
              <a:t> </a:t>
            </a:r>
          </a:p>
        </p:txBody>
      </p:sp>
      <p:sp>
        <p:nvSpPr>
          <p:cNvPr id="4" name="Текст 2"/>
          <p:cNvSpPr>
            <a:spLocks noGrp="1"/>
          </p:cNvSpPr>
          <p:nvPr/>
        </p:nvSpPr>
        <p:spPr>
          <a:xfrm>
            <a:off x="251460" y="3644900"/>
            <a:ext cx="8352790" cy="1545590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anose="020B0604020202020204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20"/>
              </a:spcBef>
              <a:spcAft>
                <a:spcPts val="1000"/>
              </a:spcAft>
              <a:buFontTx/>
            </a:pPr>
            <a:endParaRPr lang="en-US" altLang="ru-RU" sz="1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овое поле 4"/>
          <p:cNvSpPr txBox="1"/>
          <p:nvPr/>
        </p:nvSpPr>
        <p:spPr>
          <a:xfrm>
            <a:off x="381000" y="3644900"/>
            <a:ext cx="8047355" cy="2722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266700">
              <a:lnSpc>
                <a:spcPct val="107000"/>
              </a:lnSpc>
            </a:pPr>
            <a:r>
              <a:rPr sz="2000">
                <a:latin typeface="Times New Roman" panose="02020603050405020304"/>
                <a:ea typeface="Calibri" panose="020F0502020204030204"/>
              </a:rPr>
              <a:t>Нормативная база для разработки:</a:t>
            </a:r>
          </a:p>
          <a:p>
            <a:pPr algn="just" defTabSz="266700">
              <a:lnSpc>
                <a:spcPct val="107000"/>
              </a:lnSpc>
            </a:pPr>
            <a:r>
              <a:rPr sz="2000">
                <a:latin typeface="Times New Roman" panose="02020603050405020304"/>
                <a:ea typeface="Calibri" panose="020F0502020204030204"/>
              </a:rPr>
              <a:t>1. Федеральный закон № 273-ФЗ «Об образовании в РФ» (ст. 23, 28, 75).  </a:t>
            </a:r>
          </a:p>
          <a:p>
            <a:pPr algn="just" defTabSz="266700">
              <a:lnSpc>
                <a:spcPct val="107000"/>
              </a:lnSpc>
            </a:pPr>
            <a:r>
              <a:rPr sz="2000">
                <a:latin typeface="Times New Roman" panose="02020603050405020304"/>
                <a:ea typeface="Calibri" panose="020F0502020204030204"/>
              </a:rPr>
              <a:t>2. СП 2.4.3648-20</a:t>
            </a:r>
            <a:r>
              <a:rPr sz="2000">
                <a:latin typeface="Calibri" panose="020F0502020204030204"/>
                <a:ea typeface="Calibri" panose="020F0502020204030204"/>
              </a:rPr>
              <a:t> </a:t>
            </a:r>
            <a:r>
              <a:rPr sz="2000">
                <a:latin typeface="Times New Roman" panose="02020603050405020304"/>
                <a:ea typeface="Calibri" panose="020F0502020204030204"/>
              </a:rPr>
              <a:t>от 28.09.2020 № 28 (санитарные правила).</a:t>
            </a:r>
          </a:p>
          <a:p>
            <a:pPr algn="just" defTabSz="266700">
              <a:lnSpc>
                <a:spcPct val="107000"/>
              </a:lnSpc>
            </a:pPr>
            <a:r>
              <a:rPr sz="2000">
                <a:latin typeface="Times New Roman" panose="02020603050405020304"/>
                <a:ea typeface="Calibri" panose="020F0502020204030204"/>
              </a:rPr>
              <a:t>3.   СанПиН 1.2.3685-21 от 28.01.2021 № 2.</a:t>
            </a:r>
          </a:p>
          <a:p>
            <a:pPr algn="just" defTabSz="266700">
              <a:lnSpc>
                <a:spcPct val="107000"/>
              </a:lnSpc>
            </a:pPr>
            <a:r>
              <a:rPr sz="2000">
                <a:latin typeface="Times New Roman" panose="02020603050405020304"/>
                <a:ea typeface="Calibri" panose="020F0502020204030204"/>
              </a:rPr>
              <a:t>4. Приказ Министерства просвещения Российской Федерации от 27 июля 2022 г. № 629 (порядок реализации программ).  </a:t>
            </a:r>
          </a:p>
          <a:p>
            <a:pPr algn="just" defTabSz="266700">
              <a:lnSpc>
                <a:spcPct val="107000"/>
              </a:lnSpc>
            </a:pPr>
            <a:r>
              <a:rPr sz="2000">
                <a:latin typeface="Times New Roman" panose="02020603050405020304"/>
                <a:ea typeface="Calibri" panose="020F0502020204030204"/>
              </a:rPr>
              <a:t>5. Устав образовательного учреждения.  </a:t>
            </a:r>
          </a:p>
        </p:txBody>
      </p:sp>
      <p:sp>
        <p:nvSpPr>
          <p:cNvPr id="7" name="Текстовое поле 6"/>
          <p:cNvSpPr txBox="1"/>
          <p:nvPr/>
        </p:nvSpPr>
        <p:spPr>
          <a:xfrm>
            <a:off x="323850" y="332740"/>
            <a:ext cx="7893685" cy="252031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just" defTabSz="266700">
              <a:lnSpc>
                <a:spcPct val="107000"/>
              </a:lnSpc>
            </a:pPr>
            <a:r>
              <a:rPr lang="en-US" altLang="en-US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Положение</a:t>
            </a:r>
            <a:r>
              <a:rPr lang="en-US" altLang="ru-RU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об</a:t>
            </a:r>
            <a:r>
              <a:rPr lang="en-US" altLang="ru-RU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организации</a:t>
            </a:r>
            <a:r>
              <a:rPr lang="en-US" altLang="ru-RU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дополнительного</a:t>
            </a:r>
            <a:r>
              <a:rPr lang="en-US" altLang="ru-RU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образования</a:t>
            </a:r>
            <a:r>
              <a:rPr lang="ru-RU" altLang="en-US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 \ </a:t>
            </a:r>
            <a:r>
              <a:rPr lang="en-US" altLang="en-US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Порядок</a:t>
            </a:r>
            <a:r>
              <a:rPr lang="en-US" altLang="ru-RU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организации</a:t>
            </a:r>
            <a:r>
              <a:rPr lang="en-US" altLang="ru-RU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дополнительного</a:t>
            </a:r>
            <a:r>
              <a:rPr lang="en-US" altLang="ru-RU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обр</a:t>
            </a:r>
            <a:r>
              <a:rPr lang="ru-RU" altLang="en-US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азования </a:t>
            </a:r>
            <a:r>
              <a:rPr lang="ru-RU" altLang="en-US" sz="2000">
                <a:latin typeface="Times New Roman" panose="02020603050405020304"/>
                <a:ea typeface="Calibri" panose="020F0502020204030204"/>
              </a:rPr>
              <a:t>-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это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локальный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нормативный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акт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образовательного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учреждения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,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который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регулирует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:  </a:t>
            </a:r>
          </a:p>
          <a:p>
            <a:pPr algn="l" defTabSz="266700">
              <a:lnSpc>
                <a:spcPct val="107000"/>
              </a:lnSpc>
            </a:pP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-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цели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,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задачи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и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принципы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работы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системы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дополнительного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образования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;  </a:t>
            </a:r>
          </a:p>
          <a:p>
            <a:pPr algn="just" defTabSz="266700">
              <a:lnSpc>
                <a:spcPct val="107000"/>
              </a:lnSpc>
            </a:pP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-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порядок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реализации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программ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;  </a:t>
            </a:r>
          </a:p>
          <a:p>
            <a:pPr algn="just" defTabSz="266700">
              <a:lnSpc>
                <a:spcPct val="107000"/>
              </a:lnSpc>
            </a:pP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-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права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и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обязанности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участников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образовательного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процесса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;  </a:t>
            </a:r>
          </a:p>
          <a:p>
            <a:pPr algn="just" defTabSz="266700">
              <a:lnSpc>
                <a:spcPct val="107000"/>
              </a:lnSpc>
            </a:pP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-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условия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финансирования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и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контроля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качества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88595"/>
            <a:ext cx="7890510" cy="877570"/>
          </a:xfrm>
        </p:spPr>
        <p:txBody>
          <a:bodyPr/>
          <a:lstStyle/>
          <a:p>
            <a:pPr algn="ctr"/>
            <a:br>
              <a:rPr lang="en-US" altLang="ru-RU" sz="2000" dirty="0"/>
            </a:br>
            <a:r>
              <a:rPr lang="ru-RU" sz="2000" dirty="0"/>
              <a:t> </a:t>
            </a:r>
          </a:p>
        </p:txBody>
      </p:sp>
      <p:sp>
        <p:nvSpPr>
          <p:cNvPr id="4" name="Текст 2"/>
          <p:cNvSpPr>
            <a:spLocks noGrp="1"/>
          </p:cNvSpPr>
          <p:nvPr/>
        </p:nvSpPr>
        <p:spPr>
          <a:xfrm>
            <a:off x="251460" y="3644900"/>
            <a:ext cx="8352790" cy="1545590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anose="020B0604020202020204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20"/>
              </a:spcBef>
              <a:spcAft>
                <a:spcPts val="1000"/>
              </a:spcAft>
              <a:buFontTx/>
            </a:pPr>
            <a:endParaRPr lang="en-US" altLang="ru-RU" sz="1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овое поле 4"/>
          <p:cNvSpPr txBox="1"/>
          <p:nvPr/>
        </p:nvSpPr>
        <p:spPr>
          <a:xfrm>
            <a:off x="323850" y="3140710"/>
            <a:ext cx="8047355" cy="2065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266700">
              <a:lnSpc>
                <a:spcPct val="107000"/>
              </a:lnSpc>
            </a:pPr>
            <a:r>
              <a:rPr sz="2000">
                <a:latin typeface="Times New Roman" panose="02020603050405020304"/>
                <a:ea typeface="Calibri" panose="020F0502020204030204"/>
              </a:rPr>
              <a:t>Нормативная база для разработки:</a:t>
            </a:r>
          </a:p>
          <a:p>
            <a:pPr algn="just" defTabSz="266700">
              <a:lnSpc>
                <a:spcPct val="107000"/>
              </a:lnSpc>
            </a:pP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1.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Федеральный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закон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" altLang="en-US" sz="2000">
                <a:latin typeface="Times New Roman" panose="02020603050405020304"/>
                <a:ea typeface="Calibri" panose="020F0502020204030204"/>
              </a:rPr>
              <a:t>№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273-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ФЗ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" altLang="en-US" sz="2000">
                <a:latin typeface="Times New Roman" panose="02020603050405020304"/>
                <a:ea typeface="Calibri" panose="020F0502020204030204"/>
              </a:rPr>
              <a:t>«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Об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образовании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в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РФ</a:t>
            </a:r>
            <a:r>
              <a:rPr lang="" altLang="en-US" sz="2000">
                <a:latin typeface="Times New Roman" panose="02020603050405020304"/>
                <a:ea typeface="Calibri" panose="020F0502020204030204"/>
              </a:rPr>
              <a:t>»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(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ст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. 75).  </a:t>
            </a:r>
          </a:p>
          <a:p>
            <a:pPr algn="just" defTabSz="266700">
              <a:lnSpc>
                <a:spcPct val="107000"/>
              </a:lnSpc>
            </a:pP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2.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СП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2.4.3648-20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от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28.09.2020 </a:t>
            </a:r>
            <a:r>
              <a:rPr lang="" altLang="en-US" sz="2000">
                <a:latin typeface="Times New Roman" panose="02020603050405020304"/>
                <a:ea typeface="Calibri" panose="020F0502020204030204"/>
              </a:rPr>
              <a:t>№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28 (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санитарные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правила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).</a:t>
            </a:r>
          </a:p>
          <a:p>
            <a:pPr algn="just" defTabSz="266700">
              <a:lnSpc>
                <a:spcPct val="107000"/>
              </a:lnSpc>
            </a:pP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3.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Устав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образовательной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организации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. </a:t>
            </a:r>
          </a:p>
          <a:p>
            <a:pPr algn="just" defTabSz="266700">
              <a:lnSpc>
                <a:spcPct val="107000"/>
              </a:lnSpc>
            </a:pP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4.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Положение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\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Порядок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организации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дополнительного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образования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. </a:t>
            </a:r>
          </a:p>
          <a:p>
            <a:pPr algn="just" defTabSz="266700">
              <a:lnSpc>
                <a:spcPct val="107000"/>
              </a:lnSpc>
            </a:pPr>
            <a:endParaRPr sz="2000">
              <a:latin typeface="Times New Roman" panose="02020603050405020304"/>
              <a:ea typeface="Calibri" panose="020F0502020204030204"/>
            </a:endParaRPr>
          </a:p>
        </p:txBody>
      </p:sp>
      <p:sp>
        <p:nvSpPr>
          <p:cNvPr id="7" name="Текстовое поле 6"/>
          <p:cNvSpPr txBox="1"/>
          <p:nvPr/>
        </p:nvSpPr>
        <p:spPr>
          <a:xfrm>
            <a:off x="323850" y="332740"/>
            <a:ext cx="7893685" cy="252031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just" defTabSz="266700">
              <a:lnSpc>
                <a:spcPct val="107000"/>
              </a:lnSpc>
            </a:pPr>
            <a:r>
              <a:rPr lang="en-US" altLang="en-US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Приказ</a:t>
            </a:r>
            <a:r>
              <a:rPr lang="en-US" altLang="ru-RU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об</a:t>
            </a:r>
            <a:r>
              <a:rPr lang="en-US" altLang="ru-RU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организации</a:t>
            </a:r>
            <a:r>
              <a:rPr lang="en-US" altLang="ru-RU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дополнительного</a:t>
            </a:r>
            <a:r>
              <a:rPr lang="en-US" altLang="ru-RU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образования</a:t>
            </a:r>
            <a:r>
              <a:rPr lang="ru-RU" altLang="en-US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altLang="en-US" sz="2000">
                <a:latin typeface="Times New Roman" panose="02020603050405020304"/>
                <a:ea typeface="Calibri" panose="020F0502020204030204"/>
              </a:rPr>
              <a:t>-</a:t>
            </a:r>
            <a:r>
              <a:rPr lang="ru-RU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это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внутренний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распорядительный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документ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образовательного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учреждения</a:t>
            </a:r>
            <a:r>
              <a:rPr lang="ru-RU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который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:  </a:t>
            </a:r>
          </a:p>
          <a:p>
            <a:pPr algn="just" defTabSz="266700">
              <a:lnSpc>
                <a:spcPct val="107000"/>
              </a:lnSpc>
            </a:pP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-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утверждает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порядок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реализации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дополнительных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программ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;  </a:t>
            </a:r>
          </a:p>
          <a:p>
            <a:pPr algn="just" defTabSz="266700">
              <a:lnSpc>
                <a:spcPct val="107000"/>
              </a:lnSpc>
            </a:pP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-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определяет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ответственных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лиц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,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сроки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,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ресурсы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и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условия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работы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;  </a:t>
            </a:r>
          </a:p>
          <a:p>
            <a:pPr algn="just" defTabSz="266700">
              <a:lnSpc>
                <a:spcPct val="107000"/>
              </a:lnSpc>
            </a:pP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-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служит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основанием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для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начала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деятельности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кружков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,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секций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,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курсов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.  </a:t>
            </a:r>
          </a:p>
          <a:p>
            <a:pPr algn="just" defTabSz="266700">
              <a:lnSpc>
                <a:spcPct val="107000"/>
              </a:lnSpc>
            </a:pPr>
            <a:endParaRPr lang="en-US" altLang="ru-RU" sz="2000" b="1">
              <a:solidFill>
                <a:srgbClr val="002060"/>
              </a:solidFill>
              <a:latin typeface="Times New Roman" panose="02020603050405020304"/>
              <a:ea typeface="Calibri" panose="020F0502020204030204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88595"/>
            <a:ext cx="7890510" cy="877570"/>
          </a:xfrm>
        </p:spPr>
        <p:txBody>
          <a:bodyPr/>
          <a:lstStyle/>
          <a:p>
            <a:pPr algn="ctr"/>
            <a:br>
              <a:rPr lang="en-US" altLang="ru-RU" sz="2000" dirty="0"/>
            </a:br>
            <a:r>
              <a:rPr lang="ru-RU" sz="2000" dirty="0"/>
              <a:t> </a:t>
            </a:r>
          </a:p>
        </p:txBody>
      </p:sp>
      <p:sp>
        <p:nvSpPr>
          <p:cNvPr id="4" name="Текст 2"/>
          <p:cNvSpPr>
            <a:spLocks noGrp="1"/>
          </p:cNvSpPr>
          <p:nvPr/>
        </p:nvSpPr>
        <p:spPr>
          <a:xfrm>
            <a:off x="251460" y="3644900"/>
            <a:ext cx="8352790" cy="1545590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anose="020B0604020202020204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20"/>
              </a:spcBef>
              <a:spcAft>
                <a:spcPts val="1000"/>
              </a:spcAft>
              <a:buFontTx/>
            </a:pPr>
            <a:endParaRPr lang="en-US" altLang="ru-RU" sz="1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овое поле 4"/>
          <p:cNvSpPr txBox="1"/>
          <p:nvPr/>
        </p:nvSpPr>
        <p:spPr>
          <a:xfrm>
            <a:off x="323850" y="3213100"/>
            <a:ext cx="8047355" cy="2393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266700">
              <a:lnSpc>
                <a:spcPct val="107000"/>
              </a:lnSpc>
            </a:pP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Нормативная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база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: </a:t>
            </a:r>
          </a:p>
          <a:p>
            <a:pPr algn="just" defTabSz="266700">
              <a:lnSpc>
                <a:spcPct val="107000"/>
              </a:lnSpc>
            </a:pP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1.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Федеральный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закон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" altLang="en-US" sz="2000">
                <a:latin typeface="Times New Roman" panose="02020603050405020304"/>
                <a:ea typeface="Calibri" panose="020F0502020204030204"/>
              </a:rPr>
              <a:t>№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273-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ФЗ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" altLang="en-US" sz="2000">
                <a:latin typeface="Times New Roman" panose="02020603050405020304"/>
                <a:ea typeface="Calibri" panose="020F0502020204030204"/>
              </a:rPr>
              <a:t>«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Об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образовании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в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РФ</a:t>
            </a:r>
            <a:r>
              <a:rPr lang="" altLang="en-US" sz="2000">
                <a:latin typeface="Times New Roman" panose="02020603050405020304"/>
                <a:ea typeface="Calibri" panose="020F0502020204030204"/>
              </a:rPr>
              <a:t>»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(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ст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. 55, 57)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регламентирует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порядок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приёма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на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обучение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.  </a:t>
            </a:r>
          </a:p>
          <a:p>
            <a:pPr algn="l" defTabSz="266700">
              <a:lnSpc>
                <a:spcPct val="107000"/>
              </a:lnSpc>
            </a:pP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2.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Приказ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Министерства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просвещения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Российской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Федерации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от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27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июля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2022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г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. </a:t>
            </a:r>
            <a:r>
              <a:rPr lang="" altLang="en-US" sz="2000">
                <a:latin typeface="Times New Roman" panose="02020603050405020304"/>
                <a:ea typeface="Calibri" panose="020F0502020204030204"/>
              </a:rPr>
              <a:t>№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629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устанавливает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правила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организации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дополнительного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образования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.   </a:t>
            </a:r>
          </a:p>
          <a:p>
            <a:pPr algn="just" defTabSz="266700">
              <a:lnSpc>
                <a:spcPct val="107000"/>
              </a:lnSpc>
            </a:pPr>
            <a:endParaRPr sz="2000">
              <a:latin typeface="Times New Roman" panose="02020603050405020304"/>
              <a:ea typeface="Calibri" panose="020F0502020204030204"/>
            </a:endParaRPr>
          </a:p>
        </p:txBody>
      </p:sp>
      <p:sp>
        <p:nvSpPr>
          <p:cNvPr id="7" name="Текстовое поле 6"/>
          <p:cNvSpPr txBox="1"/>
          <p:nvPr/>
        </p:nvSpPr>
        <p:spPr>
          <a:xfrm>
            <a:off x="323850" y="332740"/>
            <a:ext cx="7893685" cy="252031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just" defTabSz="266700">
              <a:lnSpc>
                <a:spcPct val="107000"/>
              </a:lnSpc>
            </a:pPr>
            <a:r>
              <a:rPr lang="en-US" altLang="en-US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Приказ</a:t>
            </a:r>
            <a:r>
              <a:rPr lang="en-US" altLang="ru-RU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altLang="en-US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о зачислении </a:t>
            </a:r>
            <a:r>
              <a:rPr lang="ru-RU" altLang="en-US" sz="2000">
                <a:latin typeface="Times New Roman" panose="02020603050405020304"/>
                <a:ea typeface="Calibri" panose="020F0502020204030204"/>
              </a:rPr>
              <a:t>-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это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внутренний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организационно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-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распорядительный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документ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образовательного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учреждения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,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который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:  </a:t>
            </a:r>
          </a:p>
          <a:p>
            <a:pPr algn="l" defTabSz="266700">
              <a:lnSpc>
                <a:spcPct val="107000"/>
              </a:lnSpc>
            </a:pP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-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подтверждает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факт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зачисления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обучающегося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на</a:t>
            </a:r>
            <a:r>
              <a:rPr lang="ru-RU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образовательную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программу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;  </a:t>
            </a:r>
          </a:p>
          <a:p>
            <a:pPr algn="l" defTabSz="266700">
              <a:lnSpc>
                <a:spcPct val="107000"/>
              </a:lnSpc>
            </a:pP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-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служит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основанием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для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включения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учащегося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в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списки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контингента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;  </a:t>
            </a:r>
          </a:p>
          <a:p>
            <a:pPr algn="just" defTabSz="266700">
              <a:lnSpc>
                <a:spcPct val="107000"/>
              </a:lnSpc>
            </a:pP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-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используется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для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отчётности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и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контроля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за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численностью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групп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.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88595"/>
            <a:ext cx="7890510" cy="877570"/>
          </a:xfrm>
        </p:spPr>
        <p:txBody>
          <a:bodyPr/>
          <a:lstStyle/>
          <a:p>
            <a:pPr algn="ctr"/>
            <a:br>
              <a:rPr lang="en-US" altLang="ru-RU" sz="2000" dirty="0"/>
            </a:br>
            <a:r>
              <a:rPr lang="ru-RU" sz="2000" dirty="0"/>
              <a:t> </a:t>
            </a:r>
          </a:p>
        </p:txBody>
      </p:sp>
      <p:sp>
        <p:nvSpPr>
          <p:cNvPr id="4" name="Текст 2"/>
          <p:cNvSpPr>
            <a:spLocks noGrp="1"/>
          </p:cNvSpPr>
          <p:nvPr/>
        </p:nvSpPr>
        <p:spPr>
          <a:xfrm>
            <a:off x="251460" y="3644900"/>
            <a:ext cx="8352790" cy="1545590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anose="020B0604020202020204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20"/>
              </a:spcBef>
              <a:spcAft>
                <a:spcPts val="1000"/>
              </a:spcAft>
              <a:buFontTx/>
            </a:pPr>
            <a:endParaRPr lang="en-US" altLang="ru-RU" sz="1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овое поле 4"/>
          <p:cNvSpPr txBox="1"/>
          <p:nvPr/>
        </p:nvSpPr>
        <p:spPr>
          <a:xfrm>
            <a:off x="251460" y="2708910"/>
            <a:ext cx="8047355" cy="3709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266700">
              <a:lnSpc>
                <a:spcPct val="107000"/>
              </a:lnSpc>
            </a:pPr>
            <a:r>
              <a:rPr sz="2000">
                <a:latin typeface="Times New Roman" panose="02020603050405020304"/>
                <a:ea typeface="Calibri" panose="020F0502020204030204"/>
              </a:rPr>
              <a:t>Нормативная база для разработки:</a:t>
            </a:r>
            <a:endParaRPr lang="en-US" altLang="en-US" sz="2000">
              <a:latin typeface="Times New Roman" panose="02020603050405020304"/>
              <a:ea typeface="Calibri" panose="020F0502020204030204"/>
            </a:endParaRPr>
          </a:p>
          <a:p>
            <a:pPr algn="just" defTabSz="266700">
              <a:lnSpc>
                <a:spcPct val="107000"/>
              </a:lnSpc>
            </a:pP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1.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Федеральный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закон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" altLang="en-US" sz="2000">
                <a:latin typeface="Times New Roman" panose="02020603050405020304"/>
                <a:ea typeface="Calibri" panose="020F0502020204030204"/>
              </a:rPr>
              <a:t>№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273-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ФЗ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" altLang="en-US" sz="2000">
                <a:latin typeface="Times New Roman" panose="02020603050405020304"/>
                <a:ea typeface="Calibri" panose="020F0502020204030204"/>
              </a:rPr>
              <a:t>«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Об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образовании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в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РФ</a:t>
            </a:r>
            <a:r>
              <a:rPr lang="" altLang="en-US" sz="2000">
                <a:latin typeface="Times New Roman" panose="02020603050405020304"/>
                <a:ea typeface="Calibri" panose="020F0502020204030204"/>
              </a:rPr>
              <a:t>»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(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ст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. 61):</a:t>
            </a:r>
          </a:p>
          <a:p>
            <a:pPr algn="just" defTabSz="266700">
              <a:lnSpc>
                <a:spcPct val="107000"/>
              </a:lnSpc>
            </a:pP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  -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Регламентирует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порядок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отчисления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обучающихся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.</a:t>
            </a:r>
          </a:p>
          <a:p>
            <a:pPr algn="just" defTabSz="266700">
              <a:lnSpc>
                <a:spcPct val="107000"/>
              </a:lnSpc>
            </a:pP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  -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Указывает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,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что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отчисление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возможно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:</a:t>
            </a:r>
          </a:p>
          <a:p>
            <a:pPr algn="just" defTabSz="266700">
              <a:lnSpc>
                <a:spcPct val="107000"/>
              </a:lnSpc>
            </a:pP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    •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По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заявлению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родителей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(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законных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представителей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);</a:t>
            </a:r>
          </a:p>
          <a:p>
            <a:pPr algn="l" defTabSz="266700">
              <a:lnSpc>
                <a:spcPct val="107000"/>
              </a:lnSpc>
            </a:pP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    •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По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инициативе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учреждения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(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при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нарушении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дисциплины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,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неуспеваемости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,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иных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грубых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нарушениях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).</a:t>
            </a:r>
          </a:p>
          <a:p>
            <a:pPr algn="just" defTabSz="266700">
              <a:lnSpc>
                <a:spcPct val="107000"/>
              </a:lnSpc>
            </a:pP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2.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Локальные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акты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учреждения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:</a:t>
            </a:r>
          </a:p>
          <a:p>
            <a:pPr algn="just" defTabSz="266700">
              <a:lnSpc>
                <a:spcPct val="107000"/>
              </a:lnSpc>
            </a:pP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  -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Устав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;</a:t>
            </a:r>
          </a:p>
          <a:p>
            <a:pPr algn="just" defTabSz="266700">
              <a:lnSpc>
                <a:spcPct val="107000"/>
              </a:lnSpc>
            </a:pP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  -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Положение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\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Порядок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организации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дополнительного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образования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.</a:t>
            </a:r>
          </a:p>
          <a:p>
            <a:pPr algn="just" defTabSz="266700">
              <a:lnSpc>
                <a:spcPct val="107000"/>
              </a:lnSpc>
            </a:pP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  -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Правила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внутреннего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распорядка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.</a:t>
            </a:r>
            <a:r>
              <a:rPr lang="ru-RU" altLang="en-US" sz="2000">
                <a:latin typeface="Times New Roman" panose="02020603050405020304"/>
                <a:ea typeface="Calibri" panose="020F0502020204030204"/>
              </a:rPr>
              <a:t> </a:t>
            </a:r>
            <a:endParaRPr sz="2000">
              <a:latin typeface="Times New Roman" panose="02020603050405020304"/>
              <a:ea typeface="Calibri" panose="020F0502020204030204"/>
            </a:endParaRPr>
          </a:p>
        </p:txBody>
      </p:sp>
      <p:sp>
        <p:nvSpPr>
          <p:cNvPr id="7" name="Текстовое поле 6"/>
          <p:cNvSpPr txBox="1"/>
          <p:nvPr/>
        </p:nvSpPr>
        <p:spPr>
          <a:xfrm>
            <a:off x="323850" y="332740"/>
            <a:ext cx="7893685" cy="252031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just" defTabSz="266700">
              <a:lnSpc>
                <a:spcPct val="107000"/>
              </a:lnSpc>
            </a:pPr>
            <a:r>
              <a:rPr lang="en-US" altLang="en-US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Приказ</a:t>
            </a:r>
            <a:r>
              <a:rPr lang="en-US" altLang="ru-RU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altLang="en-US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об отчислении обучающихся </a:t>
            </a:r>
            <a:r>
              <a:rPr lang="ru-RU" altLang="en-US" sz="2000">
                <a:latin typeface="Times New Roman" panose="02020603050405020304"/>
                <a:ea typeface="Calibri" panose="020F0502020204030204"/>
              </a:rPr>
              <a:t>-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это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внутренний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распорядительный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документ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образовательного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учреждения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,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который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официально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прекращает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обучение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ребенка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в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рамках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дополнительной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программы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.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Он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подтверждает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правомерность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действий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организации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и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фиксирует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дату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,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основания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и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условия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отчисления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.</a:t>
            </a:r>
            <a:r>
              <a:rPr lang="ru-RU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endParaRPr lang="en-US" altLang="ru-RU" sz="2000" b="1">
              <a:solidFill>
                <a:srgbClr val="002060"/>
              </a:solidFill>
              <a:latin typeface="Times New Roman" panose="02020603050405020304"/>
              <a:ea typeface="Calibri" panose="020F0502020204030204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88595"/>
            <a:ext cx="7890510" cy="877570"/>
          </a:xfrm>
        </p:spPr>
        <p:txBody>
          <a:bodyPr/>
          <a:lstStyle/>
          <a:p>
            <a:pPr algn="ctr"/>
            <a:br>
              <a:rPr lang="en-US" altLang="ru-RU" sz="2000" dirty="0"/>
            </a:br>
            <a:r>
              <a:rPr lang="ru-RU" sz="2000" dirty="0"/>
              <a:t> </a:t>
            </a:r>
          </a:p>
        </p:txBody>
      </p:sp>
      <p:sp>
        <p:nvSpPr>
          <p:cNvPr id="4" name="Текст 2"/>
          <p:cNvSpPr>
            <a:spLocks noGrp="1"/>
          </p:cNvSpPr>
          <p:nvPr/>
        </p:nvSpPr>
        <p:spPr>
          <a:xfrm>
            <a:off x="251460" y="3644900"/>
            <a:ext cx="8352790" cy="1545590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anose="020B0604020202020204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20"/>
              </a:spcBef>
              <a:spcAft>
                <a:spcPts val="1000"/>
              </a:spcAft>
              <a:buFontTx/>
            </a:pPr>
            <a:endParaRPr lang="en-US" altLang="ru-RU" sz="1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овое поле 4"/>
          <p:cNvSpPr txBox="1"/>
          <p:nvPr/>
        </p:nvSpPr>
        <p:spPr>
          <a:xfrm>
            <a:off x="251460" y="2708910"/>
            <a:ext cx="8047355" cy="2065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266700">
              <a:lnSpc>
                <a:spcPct val="107000"/>
              </a:lnSpc>
            </a:pPr>
            <a:r>
              <a:rPr sz="2000">
                <a:latin typeface="Times New Roman" panose="02020603050405020304"/>
                <a:ea typeface="Calibri" panose="020F0502020204030204"/>
              </a:rPr>
              <a:t>Нормативная база для разработки: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</a:p>
          <a:p>
            <a:pPr algn="just" defTabSz="266700">
              <a:lnSpc>
                <a:spcPct val="107000"/>
              </a:lnSpc>
            </a:pP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1.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Федеральный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закон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" altLang="en-US" sz="2000">
                <a:latin typeface="Times New Roman" panose="02020603050405020304"/>
                <a:ea typeface="Calibri" panose="020F0502020204030204"/>
              </a:rPr>
              <a:t>№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273-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ФЗ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" altLang="en-US" sz="2000">
                <a:latin typeface="Times New Roman" panose="02020603050405020304"/>
                <a:ea typeface="Calibri" panose="020F0502020204030204"/>
              </a:rPr>
              <a:t>«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Об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образовании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в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РФ</a:t>
            </a:r>
            <a:r>
              <a:rPr lang="" altLang="en-US" sz="2000">
                <a:latin typeface="Times New Roman" panose="02020603050405020304"/>
                <a:ea typeface="Calibri" panose="020F0502020204030204"/>
              </a:rPr>
              <a:t>»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(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ст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. 28):  </a:t>
            </a:r>
          </a:p>
          <a:p>
            <a:pPr algn="just" defTabSz="266700">
              <a:lnSpc>
                <a:spcPct val="107000"/>
              </a:lnSpc>
            </a:pP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  —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образовательная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организация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обязана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вести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учёт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посещаемости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и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успеваемости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обучающихся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.  </a:t>
            </a:r>
          </a:p>
          <a:p>
            <a:pPr algn="just" defTabSz="266700">
              <a:lnSpc>
                <a:spcPct val="107000"/>
              </a:lnSpc>
            </a:pP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2.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Приказ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Министерства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просвещения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РФ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от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27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июля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2022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г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. </a:t>
            </a:r>
            <a:r>
              <a:rPr lang="" altLang="en-US" sz="2000">
                <a:latin typeface="Times New Roman" panose="02020603050405020304"/>
                <a:ea typeface="Calibri" panose="020F0502020204030204"/>
              </a:rPr>
              <a:t>№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629:</a:t>
            </a:r>
          </a:p>
          <a:p>
            <a:pPr algn="just" defTabSz="266700">
              <a:lnSpc>
                <a:spcPct val="107000"/>
              </a:lnSpc>
            </a:pP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  — </a:t>
            </a:r>
            <a:r>
              <a:rPr lang="ru-RU" altLang="en-US" sz="2000">
                <a:latin typeface="Times New Roman" panose="02020603050405020304"/>
                <a:ea typeface="Calibri" panose="020F0502020204030204"/>
              </a:rPr>
              <a:t>т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ребования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к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организации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дополнительного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образования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детей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.  </a:t>
            </a:r>
            <a:endParaRPr sz="2000">
              <a:latin typeface="Times New Roman" panose="02020603050405020304"/>
              <a:ea typeface="Calibri" panose="020F0502020204030204"/>
            </a:endParaRPr>
          </a:p>
        </p:txBody>
      </p:sp>
      <p:sp>
        <p:nvSpPr>
          <p:cNvPr id="7" name="Текстовое поле 6"/>
          <p:cNvSpPr txBox="1"/>
          <p:nvPr/>
        </p:nvSpPr>
        <p:spPr>
          <a:xfrm>
            <a:off x="323850" y="332740"/>
            <a:ext cx="7893685" cy="252031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just" defTabSz="266700">
              <a:lnSpc>
                <a:spcPct val="107000"/>
              </a:lnSpc>
            </a:pPr>
            <a:r>
              <a:rPr lang="en-US" altLang="en-US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Журнал</a:t>
            </a:r>
            <a:r>
              <a:rPr lang="en-US" altLang="ru-RU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учета</a:t>
            </a:r>
            <a:r>
              <a:rPr lang="en-US" altLang="ru-RU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посещаемости</a:t>
            </a:r>
            <a:r>
              <a:rPr lang="en-US" altLang="ru-RU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обучающихся</a:t>
            </a:r>
            <a:r>
              <a:rPr lang="ru-RU" altLang="en-US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altLang="en-US" sz="2000">
                <a:latin typeface="Times New Roman" panose="02020603050405020304"/>
                <a:ea typeface="Calibri" panose="020F0502020204030204"/>
              </a:rPr>
              <a:t>-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это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внутренний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документ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образовательного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учреждения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,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который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:  </a:t>
            </a:r>
          </a:p>
          <a:p>
            <a:pPr algn="just" defTabSz="266700">
              <a:lnSpc>
                <a:spcPct val="107000"/>
              </a:lnSpc>
            </a:pP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-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фиксирует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посещаемость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занятий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;  </a:t>
            </a:r>
          </a:p>
          <a:p>
            <a:pPr algn="just" defTabSz="266700">
              <a:lnSpc>
                <a:spcPct val="107000"/>
              </a:lnSpc>
            </a:pP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-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служит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основанием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для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контроля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выполнения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образовательной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программы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;  </a:t>
            </a:r>
          </a:p>
          <a:p>
            <a:pPr algn="just" defTabSz="266700">
              <a:lnSpc>
                <a:spcPct val="107000"/>
              </a:lnSpc>
            </a:pP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-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используется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для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отчётности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перед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контролирующими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органами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.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88595"/>
            <a:ext cx="7890510" cy="877570"/>
          </a:xfrm>
        </p:spPr>
        <p:txBody>
          <a:bodyPr/>
          <a:lstStyle/>
          <a:p>
            <a:pPr algn="ctr"/>
            <a:br>
              <a:rPr lang="en-US" altLang="ru-RU" sz="2000" dirty="0"/>
            </a:br>
            <a:r>
              <a:rPr lang="ru-RU" sz="2000" dirty="0"/>
              <a:t> </a:t>
            </a:r>
          </a:p>
        </p:txBody>
      </p:sp>
      <p:sp>
        <p:nvSpPr>
          <p:cNvPr id="4" name="Текст 2"/>
          <p:cNvSpPr>
            <a:spLocks noGrp="1"/>
          </p:cNvSpPr>
          <p:nvPr/>
        </p:nvSpPr>
        <p:spPr>
          <a:xfrm>
            <a:off x="251460" y="3644900"/>
            <a:ext cx="8352790" cy="1545590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anose="020B0604020202020204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20"/>
              </a:spcBef>
              <a:spcAft>
                <a:spcPts val="1000"/>
              </a:spcAft>
              <a:buFontTx/>
            </a:pPr>
            <a:endParaRPr lang="en-US" altLang="ru-RU" sz="1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Текстовое поле 6"/>
          <p:cNvSpPr txBox="1"/>
          <p:nvPr/>
        </p:nvSpPr>
        <p:spPr>
          <a:xfrm>
            <a:off x="323850" y="332740"/>
            <a:ext cx="7893685" cy="252031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 defTabSz="266700">
              <a:lnSpc>
                <a:spcPct val="107000"/>
              </a:lnSpc>
            </a:pPr>
            <a:r>
              <a:rPr lang="en-US" altLang="en-US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Расписание</a:t>
            </a:r>
            <a:r>
              <a:rPr lang="en-US" altLang="ru-RU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занятий</a:t>
            </a:r>
            <a:r>
              <a:rPr lang="ru-RU" altLang="en-US" sz="2000" b="1">
                <a:solidFill>
                  <a:srgbClr val="C00000"/>
                </a:solidFill>
                <a:latin typeface="Times New Roman" panose="02020603050405020304"/>
                <a:ea typeface="Calibri" panose="020F0502020204030204"/>
              </a:rPr>
              <a:t> педагогов дополнительного образования </a:t>
            </a:r>
            <a:r>
              <a:rPr lang="ru-RU" altLang="en-US" sz="2000">
                <a:latin typeface="Times New Roman" panose="02020603050405020304"/>
                <a:ea typeface="Calibri" panose="020F0502020204030204"/>
              </a:rPr>
              <a:t> </a:t>
            </a:r>
          </a:p>
          <a:p>
            <a:pPr algn="ctr" defTabSz="266700">
              <a:lnSpc>
                <a:spcPct val="107000"/>
              </a:lnSpc>
            </a:pPr>
            <a:endParaRPr lang="ru-RU" altLang="en-US" sz="2000" b="1">
              <a:solidFill>
                <a:srgbClr val="002060"/>
              </a:solidFill>
              <a:latin typeface="Times New Roman" panose="02020603050405020304"/>
              <a:ea typeface="Calibri" panose="020F0502020204030204"/>
            </a:endParaRPr>
          </a:p>
          <a:p>
            <a:pPr algn="just" defTabSz="266700">
              <a:lnSpc>
                <a:spcPct val="107000"/>
              </a:lnSpc>
            </a:pP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Расписание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составляется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для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создания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наиболее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благоприятного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режима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труда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и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отдыха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обучающихся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организацией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,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осуществляющей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образовательную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деятельность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,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по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представлению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педагогических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работников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с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учётом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пожеланий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обучающихся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,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родителей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(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законных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представителей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)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несовершеннолетних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обучающихся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и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возрастных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особенностей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обучающихся</a:t>
            </a:r>
            <a:r>
              <a:rPr lang="en-US" altLang="ru-RU" sz="2000" b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. </a:t>
            </a:r>
          </a:p>
          <a:p>
            <a:pPr algn="just" defTabSz="266700">
              <a:lnSpc>
                <a:spcPct val="107000"/>
              </a:lnSpc>
            </a:pPr>
            <a:endParaRPr lang="en-US" altLang="ru-RU" sz="2000" b="1">
              <a:solidFill>
                <a:srgbClr val="002060"/>
              </a:solidFill>
              <a:latin typeface="Times New Roman" panose="02020603050405020304"/>
              <a:ea typeface="Calibri" panose="020F0502020204030204"/>
              <a:sym typeface="+mn-ea"/>
            </a:endParaRPr>
          </a:p>
          <a:p>
            <a:pPr algn="just" defTabSz="266700">
              <a:lnSpc>
                <a:spcPct val="107000"/>
              </a:lnSpc>
            </a:pPr>
            <a:r>
              <a:rPr sz="2000">
                <a:latin typeface="Times New Roman" panose="02020603050405020304"/>
                <a:ea typeface="Calibri" panose="020F0502020204030204"/>
                <a:sym typeface="+mn-ea"/>
              </a:rPr>
              <a:t>Нормативная база: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</a:t>
            </a:r>
            <a:endParaRPr lang="en-US" altLang="ru-RU" sz="2000">
              <a:latin typeface="Times New Roman" panose="02020603050405020304"/>
              <a:ea typeface="Calibri" panose="020F0502020204030204"/>
            </a:endParaRPr>
          </a:p>
          <a:p>
            <a:pPr algn="just" defTabSz="266700">
              <a:lnSpc>
                <a:spcPct val="107000"/>
              </a:lnSpc>
            </a:pPr>
            <a:r>
              <a:rPr lang="ru-RU" altLang="en-US" sz="2000">
                <a:latin typeface="Times New Roman" panose="02020603050405020304"/>
                <a:ea typeface="Calibri" panose="020F0502020204030204"/>
                <a:sym typeface="+mn-ea"/>
              </a:rPr>
              <a:t>1.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Приказ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Министерства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просвещения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РФ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от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27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июля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2022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г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.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№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629</a:t>
            </a:r>
            <a:r>
              <a:rPr lang="ru-RU" altLang="en-US" sz="2000">
                <a:latin typeface="Times New Roman" panose="02020603050405020304"/>
                <a:ea typeface="Calibri" panose="020F0502020204030204"/>
                <a:sym typeface="+mn-ea"/>
              </a:rPr>
              <a:t>.</a:t>
            </a:r>
            <a:endParaRPr lang="en-US" altLang="ru-RU" sz="2000">
              <a:latin typeface="Times New Roman" panose="02020603050405020304"/>
              <a:ea typeface="Calibri" panose="020F0502020204030204"/>
              <a:sym typeface="+mn-ea"/>
            </a:endParaRPr>
          </a:p>
          <a:p>
            <a:pPr algn="just" defTabSz="266700">
              <a:lnSpc>
                <a:spcPct val="107000"/>
              </a:lnSpc>
            </a:pPr>
            <a:r>
              <a:rPr lang="ru-RU" altLang="en-US" sz="2000">
                <a:latin typeface="Times New Roman" panose="02020603050405020304"/>
                <a:ea typeface="Calibri" panose="020F0502020204030204"/>
                <a:sym typeface="+mn-ea"/>
              </a:rPr>
              <a:t>2. </a:t>
            </a:r>
            <a:r>
              <a:rPr sz="2000">
                <a:latin typeface="Times New Roman" panose="02020603050405020304"/>
                <a:ea typeface="Calibri" panose="020F0502020204030204"/>
                <a:sym typeface="+mn-ea"/>
              </a:rPr>
              <a:t>СанПиН 1.2.3685-21 от 28.01.2021 № 2.</a:t>
            </a:r>
            <a:endParaRPr sz="2000">
              <a:latin typeface="Times New Roman" panose="02020603050405020304"/>
              <a:ea typeface="Calibri" panose="020F0502020204030204"/>
            </a:endParaRPr>
          </a:p>
          <a:p>
            <a:pPr algn="just" defTabSz="266700">
              <a:lnSpc>
                <a:spcPct val="107000"/>
              </a:lnSpc>
            </a:pPr>
            <a:endParaRPr lang="en-US" altLang="ru-RU" sz="2000" b="1">
              <a:solidFill>
                <a:srgbClr val="002060"/>
              </a:solidFill>
              <a:latin typeface="Times New Roman" panose="02020603050405020304"/>
              <a:ea typeface="Calibri" panose="020F0502020204030204"/>
            </a:endParaRPr>
          </a:p>
          <a:p>
            <a:pPr algn="just" defTabSz="266700">
              <a:lnSpc>
                <a:spcPct val="107000"/>
              </a:lnSpc>
            </a:pPr>
            <a:endParaRPr lang="en-US" altLang="ru-RU" sz="2000" b="1">
              <a:solidFill>
                <a:srgbClr val="002060"/>
              </a:solidFill>
              <a:latin typeface="Times New Roman" panose="02020603050405020304"/>
              <a:ea typeface="Calibri" panose="020F0502020204030204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ample">
  <a:themeElements>
    <a:clrScheme name="sample 1">
      <a:dk1>
        <a:srgbClr val="1D528D"/>
      </a:dk1>
      <a:lt1>
        <a:srgbClr val="FFFFFF"/>
      </a:lt1>
      <a:dk2>
        <a:srgbClr val="000000"/>
      </a:dk2>
      <a:lt2>
        <a:srgbClr val="C0C0C0"/>
      </a:lt2>
      <a:accent1>
        <a:srgbClr val="1B9AD9"/>
      </a:accent1>
      <a:accent2>
        <a:srgbClr val="1DB3AC"/>
      </a:accent2>
      <a:accent3>
        <a:srgbClr val="FFFFFF"/>
      </a:accent3>
      <a:accent4>
        <a:srgbClr val="174578"/>
      </a:accent4>
      <a:accent5>
        <a:srgbClr val="ABCAE9"/>
      </a:accent5>
      <a:accent6>
        <a:srgbClr val="19A29B"/>
      </a:accent6>
      <a:hlink>
        <a:srgbClr val="9999FF"/>
      </a:hlink>
      <a:folHlink>
        <a:srgbClr val="969696"/>
      </a:folHlink>
    </a:clrScheme>
    <a:fontScheme name="samp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sample 1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1B9AD9"/>
        </a:accent1>
        <a:accent2>
          <a:srgbClr val="1DB3AC"/>
        </a:accent2>
        <a:accent3>
          <a:srgbClr val="FFFFFF"/>
        </a:accent3>
        <a:accent4>
          <a:srgbClr val="174578"/>
        </a:accent4>
        <a:accent5>
          <a:srgbClr val="ABCAE9"/>
        </a:accent5>
        <a:accent6>
          <a:srgbClr val="19A29B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003366"/>
        </a:dk1>
        <a:lt1>
          <a:srgbClr val="FFFFFF"/>
        </a:lt1>
        <a:dk2>
          <a:srgbClr val="000000"/>
        </a:dk2>
        <a:lt2>
          <a:srgbClr val="C0C0C0"/>
        </a:lt2>
        <a:accent1>
          <a:srgbClr val="3556A7"/>
        </a:accent1>
        <a:accent2>
          <a:srgbClr val="C78DD7"/>
        </a:accent2>
        <a:accent3>
          <a:srgbClr val="FFFFFF"/>
        </a:accent3>
        <a:accent4>
          <a:srgbClr val="002A56"/>
        </a:accent4>
        <a:accent5>
          <a:srgbClr val="AEB4D0"/>
        </a:accent5>
        <a:accent6>
          <a:srgbClr val="B47FC3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399D72"/>
        </a:accent1>
        <a:accent2>
          <a:srgbClr val="FF9900"/>
        </a:accent2>
        <a:accent3>
          <a:srgbClr val="FFFFFF"/>
        </a:accent3>
        <a:accent4>
          <a:srgbClr val="174578"/>
        </a:accent4>
        <a:accent5>
          <a:srgbClr val="AECCBC"/>
        </a:accent5>
        <a:accent6>
          <a:srgbClr val="E78A00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</TotalTime>
  <Words>1472</Words>
  <Application>Microsoft Office PowerPoint</Application>
  <PresentationFormat>Экран (4:3)</PresentationFormat>
  <Paragraphs>105</Paragraphs>
  <Slides>13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2" baseType="lpstr">
      <vt:lpstr>Arial</vt:lpstr>
      <vt:lpstr>Calibri</vt:lpstr>
      <vt:lpstr>Cambria</vt:lpstr>
      <vt:lpstr>Times New Roman</vt:lpstr>
      <vt:lpstr>Verdana</vt:lpstr>
      <vt:lpstr>Wingdings</vt:lpstr>
      <vt:lpstr>Соседство</vt:lpstr>
      <vt:lpstr>sample</vt:lpstr>
      <vt:lpstr>Image</vt:lpstr>
      <vt:lpstr>Требования к разработке внутренних локальных нормативных актов по регулированию дополнительного образования в образовательном учреждении. Целевые установки по охвату детей дополнительным образованием. </vt:lpstr>
      <vt:lpstr>Презентация PowerPoint</vt:lpstr>
      <vt:lpstr>Презентация PowerPoint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Целевые установки по охвату детей дополнительным образованием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Айару</cp:lastModifiedBy>
  <cp:revision>76</cp:revision>
  <cp:lastPrinted>2021-11-26T02:17:00Z</cp:lastPrinted>
  <dcterms:created xsi:type="dcterms:W3CDTF">2019-06-20T09:38:00Z</dcterms:created>
  <dcterms:modified xsi:type="dcterms:W3CDTF">2025-06-04T00:59:11Z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0921893C014C401F8884FB0A21ED16FF_13</vt:lpwstr>
  </property>
  <property fmtid="{D5CDD505-2E9C-101B-9397-08002B2CF9AE}" pid="3" name="KSOProductBuildVer">
    <vt:lpwstr>1049-12.2.0.21179</vt:lpwstr>
  </property>
</Properties>
</file>