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343" r:id="rId4"/>
    <p:sldId id="322" r:id="rId5"/>
    <p:sldId id="293" r:id="rId6"/>
    <p:sldId id="326" r:id="rId7"/>
    <p:sldId id="328" r:id="rId8"/>
    <p:sldId id="327" r:id="rId9"/>
    <p:sldId id="329" r:id="rId10"/>
    <p:sldId id="331" r:id="rId11"/>
    <p:sldId id="332" r:id="rId12"/>
    <p:sldId id="334" r:id="rId13"/>
    <p:sldId id="335" r:id="rId14"/>
    <p:sldId id="330" r:id="rId15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B63"/>
    <a:srgbClr val="CC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734" y="114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DB17F-003F-4DD5-A9F6-58DDA4DF86DC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BF321-F390-4C5C-B155-02BA268557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egoe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egoe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egoe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egoe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egoe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800" b="1">
                <a:solidFill>
                  <a:schemeClr val="tx2"/>
                </a:solidFill>
                <a:latin typeface="Verdana" panose="020B0604030504040204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/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2468-FCF5-410B-A7B3-F327F9B7F2C4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11BAD-B55F-4B97-9FD6-A50916FDC390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38AB7-547B-49C1-9D5B-FF77C115A850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5A320-F703-463F-A132-F299B6688069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59CB6-21D9-422D-A372-14E2D7E7B5D0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054E5-6D86-49C2-8C57-20A790A7AF1E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A551C-D4D0-4371-92CD-D84AE64B0899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BBD1D-3CB9-411E-91C4-E20A24F3C3B2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1E3CE-3A94-4F0C-A034-3664242EE6DE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CBB38-FFC7-4699-8852-A29A5B229A9C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 hasCustomPrompt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B24E5-EC21-47ED-A9FC-D8E877380921}" type="slidenum">
              <a:rPr lang="en-US" altLang="ru-RU"/>
              <a:t>‹#›</a:t>
            </a:fld>
            <a:endParaRPr lang="en-US" alt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BA0CCED-8048-4D41-ACEA-5F91362E5A4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B01745-9D6D-4936-9461-63704781CBFB}" type="datetimeFigureOut">
              <a:rPr lang="ru-RU" smtClean="0"/>
              <a:t>04.06.2025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14" imgW="6451600" imgH="952500" progId="">
                  <p:embed/>
                </p:oleObj>
              </mc:Choice>
              <mc:Fallback>
                <p:oleObj name="Image" r:id="rId14" imgW="6451600" imgH="952500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</a:lstStyle>
          <a:p>
            <a:fld id="{E8A140DD-47A7-4807-88EF-665D4D6B7F53}" type="slidenum">
              <a:rPr lang="en-US" altLang="ru-RU"/>
              <a:t>‹#›</a:t>
            </a:fld>
            <a:endParaRPr lang="en-US" altLang="ru-RU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770" y="1988897"/>
            <a:ext cx="7470710" cy="2684120"/>
          </a:xfrm>
        </p:spPr>
        <p:txBody>
          <a:bodyPr/>
          <a:lstStyle/>
          <a:p>
            <a:pPr algn="ctr"/>
            <a:r>
              <a:rPr lang="en-US" altLang="en-US" sz="2400" b="1" dirty="0"/>
              <a:t>Требования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к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разработке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внутренних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локальных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нормативных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актов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по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регулированию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дополнительного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образования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в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образовательном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учреждении</a:t>
            </a:r>
            <a:r>
              <a:rPr lang="en-US" altLang="ru-RU" sz="2400" b="1" dirty="0"/>
              <a:t>. </a:t>
            </a:r>
            <a:r>
              <a:rPr lang="en-US" altLang="en-US" sz="2400" b="1" dirty="0"/>
              <a:t>Целевые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установки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по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охвату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детей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дополнительным</a:t>
            </a:r>
            <a:r>
              <a:rPr lang="en-US" altLang="ru-RU" sz="2400" b="1" dirty="0"/>
              <a:t> </a:t>
            </a:r>
            <a:r>
              <a:rPr lang="en-US" altLang="en-US" sz="2400" b="1" dirty="0"/>
              <a:t>образованием</a:t>
            </a:r>
            <a:r>
              <a:rPr lang="en-US" altLang="ru-RU" sz="2400" b="1" dirty="0"/>
              <a:t>.</a:t>
            </a:r>
            <a:r>
              <a:rPr lang="ru-RU" altLang="en-US" sz="2400" b="1" dirty="0"/>
              <a:t> </a:t>
            </a:r>
            <a:endParaRPr lang="ru-RU" alt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315" y="5589270"/>
            <a:ext cx="7754620" cy="1150620"/>
          </a:xfrm>
        </p:spPr>
        <p:txBody>
          <a:bodyPr>
            <a:noAutofit/>
          </a:bodyPr>
          <a:lstStyle/>
          <a:p>
            <a:pPr algn="l"/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Кабанина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Айару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Сергеевна,</a:t>
            </a:r>
          </a:p>
          <a:p>
            <a:pPr algn="l"/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Муниципального опорного центра дополнительного образования детей городского округа «Город Южно-Сахалинск»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6088" y="3501008"/>
            <a:ext cx="77912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5" name="Picture 3" descr="C:\Users\1\Desktop\Совещания\МОЦ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2119104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88595"/>
            <a:ext cx="7890510" cy="877570"/>
          </a:xfrm>
        </p:spPr>
        <p:txBody>
          <a:bodyPr/>
          <a:lstStyle/>
          <a:p>
            <a:pPr algn="ctr"/>
            <a:br>
              <a:rPr lang="en-US" altLang="ru-RU" sz="2000" dirty="0"/>
            </a:br>
            <a:r>
              <a:rPr lang="ru-RU" sz="2000" dirty="0"/>
              <a:t> </a:t>
            </a:r>
          </a:p>
        </p:txBody>
      </p:sp>
      <p:sp>
        <p:nvSpPr>
          <p:cNvPr id="4" name="Текст 2"/>
          <p:cNvSpPr>
            <a:spLocks noGrp="1"/>
          </p:cNvSpPr>
          <p:nvPr/>
        </p:nvSpPr>
        <p:spPr>
          <a:xfrm>
            <a:off x="251460" y="3644900"/>
            <a:ext cx="8352790" cy="15455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0"/>
              </a:spcBef>
              <a:spcAft>
                <a:spcPts val="1000"/>
              </a:spcAft>
              <a:buFontTx/>
            </a:pPr>
            <a:endParaRPr lang="en-US" alt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323850" y="4725035"/>
            <a:ext cx="8047355" cy="173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Нормативная база для разработки: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algn="l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1.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Письмо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Минобрнауки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Российской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Федерации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18.11.2015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№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09-3242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«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направлении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информации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»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вместе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«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Методическими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рекомендациями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проектированию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дополнительных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общеразвивающих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программ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включая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разноуровневые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программы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)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»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</a:t>
            </a:r>
            <a:endParaRPr sz="2000">
              <a:latin typeface="Times New Roman" panose="02020603050405020304"/>
              <a:ea typeface="Calibri" panose="020F0502020204030204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23850" y="332740"/>
            <a:ext cx="7893685" cy="2520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Дополнительные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общеразвивающие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программы</a:t>
            </a:r>
            <a:r>
              <a:rPr lang="ru-RU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algn="ctr" defTabSz="266700">
              <a:lnSpc>
                <a:spcPct val="107000"/>
              </a:lnSpc>
            </a:pPr>
            <a:endParaRPr lang="ru-RU" altLang="en-US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  <a:p>
            <a:pPr algn="just" defTabSz="266700">
              <a:lnSpc>
                <a:spcPct val="107000"/>
              </a:lnSpc>
            </a:pP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       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Дополнительные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общеразвивающие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программы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сроки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обучения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ним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определяются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программой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разработанной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утверждённой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организацией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 </a:t>
            </a:r>
          </a:p>
          <a:p>
            <a:pPr algn="just" defTabSz="266700">
              <a:lnSpc>
                <a:spcPct val="107000"/>
              </a:lnSpc>
            </a:pP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      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Формы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обучения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дополнительным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общеобразовательным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программам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определяются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организацией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самостоятельно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если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иное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установлено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законодательством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РФ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</a:t>
            </a:r>
          </a:p>
          <a:p>
            <a:pPr algn="just" defTabSz="266700">
              <a:lnSpc>
                <a:spcPct val="107000"/>
              </a:lnSpc>
            </a:pP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      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разработке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реализации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дополнительных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общеобразовательных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программ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могут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использоваться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различные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образовательные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технологии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том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числе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дистанционные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образовательные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технологии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электронное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обучение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учётом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требований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установленных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законодательством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РФ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88595"/>
            <a:ext cx="7890510" cy="877570"/>
          </a:xfrm>
        </p:spPr>
        <p:txBody>
          <a:bodyPr/>
          <a:lstStyle/>
          <a:p>
            <a:pPr algn="ctr"/>
            <a:br>
              <a:rPr lang="en-US" altLang="ru-RU" sz="2000" dirty="0"/>
            </a:br>
            <a:r>
              <a:rPr lang="ru-RU" sz="2000" dirty="0"/>
              <a:t> </a:t>
            </a:r>
          </a:p>
        </p:txBody>
      </p:sp>
      <p:sp>
        <p:nvSpPr>
          <p:cNvPr id="4" name="Текст 2"/>
          <p:cNvSpPr>
            <a:spLocks noGrp="1"/>
          </p:cNvSpPr>
          <p:nvPr/>
        </p:nvSpPr>
        <p:spPr>
          <a:xfrm>
            <a:off x="251460" y="3644900"/>
            <a:ext cx="8352790" cy="15455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0"/>
              </a:spcBef>
              <a:spcAft>
                <a:spcPts val="1000"/>
              </a:spcAft>
              <a:buFontTx/>
            </a:pPr>
            <a:endParaRPr lang="en-US" alt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23850" y="332740"/>
            <a:ext cx="7893685" cy="2520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Тарификация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штатное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расписание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педагогических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работников</a:t>
            </a:r>
          </a:p>
          <a:p>
            <a:pPr algn="ctr" defTabSz="266700">
              <a:lnSpc>
                <a:spcPct val="107000"/>
              </a:lnSpc>
            </a:pPr>
            <a:endParaRPr lang="en-US" altLang="en-US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  <a:p>
            <a:pPr algn="just" defTabSz="266700">
              <a:lnSpc>
                <a:spcPct val="107000"/>
              </a:lnSpc>
            </a:pP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      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Штатное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расписание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является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документом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отражающим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структуру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штатный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состав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штатную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численность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педагогов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</a:t>
            </a: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Должности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педагогов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предусматриваются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наличии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лицензии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образовательную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деятельность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учетом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направленностей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фактического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объема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учебной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нагрузки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исходя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из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нормы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часов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педагогической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работы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ставку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заработной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платы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составляющей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18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часов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неделю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 </a:t>
            </a: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endParaRPr lang="en-US" altLang="ru-RU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88595"/>
            <a:ext cx="7890510" cy="877570"/>
          </a:xfrm>
        </p:spPr>
        <p:txBody>
          <a:bodyPr/>
          <a:lstStyle/>
          <a:p>
            <a:pPr algn="ctr"/>
            <a:br>
              <a:rPr lang="en-US" altLang="ru-RU" sz="2000" dirty="0"/>
            </a:br>
            <a:r>
              <a:rPr lang="ru-RU" sz="2000" dirty="0"/>
              <a:t> </a:t>
            </a:r>
          </a:p>
        </p:txBody>
      </p:sp>
      <p:sp>
        <p:nvSpPr>
          <p:cNvPr id="4" name="Текст 2"/>
          <p:cNvSpPr>
            <a:spLocks noGrp="1"/>
          </p:cNvSpPr>
          <p:nvPr/>
        </p:nvSpPr>
        <p:spPr>
          <a:xfrm>
            <a:off x="251460" y="3644900"/>
            <a:ext cx="8352790" cy="15455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0"/>
              </a:spcBef>
              <a:spcAft>
                <a:spcPts val="1000"/>
              </a:spcAft>
              <a:buFontTx/>
            </a:pPr>
            <a:endParaRPr lang="en-US" alt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448310" y="3429000"/>
            <a:ext cx="8047355" cy="206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Нормативная база: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algn="l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1.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Федеральный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закон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№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273-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ФЗ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Образовании</a:t>
            </a:r>
            <a:r>
              <a:rPr lang="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ст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46, 47).  </a:t>
            </a:r>
          </a:p>
          <a:p>
            <a:pPr algn="l" defTabSz="266700">
              <a:lnSpc>
                <a:spcPct val="107000"/>
              </a:lnSpc>
            </a:pP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Профстандарт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Педагог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дополнительного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образования</a:t>
            </a:r>
            <a:r>
              <a:rPr lang="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приказ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Минтруда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№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613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).  </a:t>
            </a:r>
          </a:p>
          <a:p>
            <a:pPr algn="l" defTabSz="266700">
              <a:lnSpc>
                <a:spcPct val="107000"/>
              </a:lnSpc>
            </a:pPr>
            <a:r>
              <a:rPr lang="ru-RU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Приказ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Минобрнауки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№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499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от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01.07.2013 (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порядке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повышения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квалификации</a:t>
            </a:r>
            <a:r>
              <a:rPr lang="en-US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).  </a:t>
            </a:r>
            <a:endParaRPr sz="2000">
              <a:latin typeface="Times New Roman" panose="02020603050405020304"/>
              <a:ea typeface="Calibri" panose="020F0502020204030204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23850" y="332740"/>
            <a:ext cx="7893685" cy="2520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Документы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образовании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повышении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квалификации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педагогов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ru-RU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это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официальные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бумаги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подтверждающие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уровень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профессиональной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подготовки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педагога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его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соответствие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требованиям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законодательства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Они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делятся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две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категории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: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1.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Документы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образовани</a:t>
            </a: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 </a:t>
            </a:r>
            <a:endParaRPr lang="en-US" altLang="ru-RU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2.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Документы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повышении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квалификации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 </a:t>
            </a:r>
          </a:p>
          <a:p>
            <a:pPr algn="just" defTabSz="266700">
              <a:lnSpc>
                <a:spcPct val="107000"/>
              </a:lnSpc>
            </a:pPr>
            <a:endParaRPr lang="en-US" altLang="ru-RU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</a:t>
            </a:r>
            <a:r>
              <a:rPr lang="en-US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</a:t>
            </a:r>
            <a:r>
              <a:rPr lang="en-US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охвату</a:t>
            </a:r>
            <a:r>
              <a:rPr lang="en-US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дополнительным</a:t>
            </a:r>
            <a:r>
              <a:rPr lang="en-US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огласно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паспорту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талантов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,%</a:t>
            </a:r>
            <a:r>
              <a:rPr lang="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городском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округе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Южно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Сахалинск</a:t>
            </a:r>
            <a:r>
              <a:rPr lang="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Доля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охваченных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услугами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2025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98 %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лановые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июнь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82%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июль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83%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85%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87%</a:t>
            </a:r>
            <a:r>
              <a:rPr lang="ru-RU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ябрь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91%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95,1%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98%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май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ru-RU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81,9%</a:t>
            </a:r>
            <a:r>
              <a:rPr lang="en-US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260648"/>
            <a:ext cx="8278688" cy="6588462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en-US" altLang="en-US" sz="1700" b="1" dirty="0">
                <a:solidFill>
                  <a:srgbClr val="1F3B63"/>
                </a:solidFill>
              </a:rPr>
              <a:t>Федеральный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закон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29.12.2012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273-</a:t>
            </a:r>
            <a:r>
              <a:rPr lang="en-US" altLang="en-US" sz="1700" b="1" dirty="0">
                <a:solidFill>
                  <a:srgbClr val="1F3B63"/>
                </a:solidFill>
              </a:rPr>
              <a:t>ФЗ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«</a:t>
            </a:r>
            <a:r>
              <a:rPr lang="en-US" altLang="en-US" sz="1700" b="1" dirty="0" err="1">
                <a:solidFill>
                  <a:srgbClr val="1F3B63"/>
                </a:solidFill>
              </a:rPr>
              <a:t>Об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 err="1">
                <a:solidFill>
                  <a:srgbClr val="1F3B63"/>
                </a:solidFill>
              </a:rPr>
              <a:t>образовании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Федерации»</a:t>
            </a:r>
            <a:r>
              <a:rPr lang="en-US" altLang="ru-RU" sz="1700" b="1" dirty="0">
                <a:solidFill>
                  <a:srgbClr val="1F3B63"/>
                </a:solidFill>
              </a:rPr>
              <a:t> (</a:t>
            </a:r>
            <a:r>
              <a:rPr lang="en-US" altLang="en-US" sz="1700" b="1" dirty="0" err="1">
                <a:solidFill>
                  <a:srgbClr val="1F3B63"/>
                </a:solidFill>
              </a:rPr>
              <a:t>статьи</a:t>
            </a:r>
            <a:r>
              <a:rPr lang="ru-RU" altLang="en-US" sz="1700" b="1" dirty="0">
                <a:solidFill>
                  <a:srgbClr val="1F3B63"/>
                </a:solidFill>
              </a:rPr>
              <a:t> 2, 12, 13, 14, 15, 16, 17, 18, 21, 23, 25, 28, 29, 30, 31, 32, 43, 44, 48, 55, 58, 75, 83, 86, 91, 95, 95.2</a:t>
            </a:r>
            <a:r>
              <a:rPr lang="en-US" altLang="ru-RU" sz="1700" b="1" dirty="0">
                <a:solidFill>
                  <a:srgbClr val="1F3B63"/>
                </a:solidFill>
              </a:rPr>
              <a:t>);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2.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Концепция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развития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дополнительного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образования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детей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</a:t>
            </a:r>
            <a:r>
              <a:rPr lang="en-US" altLang="ru-RU" sz="1700" b="1" dirty="0">
                <a:solidFill>
                  <a:srgbClr val="1F3B63"/>
                </a:solidFill>
              </a:rPr>
              <a:t> 2030 </a:t>
            </a:r>
            <a:r>
              <a:rPr lang="en-US" altLang="en-US" sz="1700" b="1" dirty="0">
                <a:solidFill>
                  <a:srgbClr val="1F3B63"/>
                </a:solidFill>
              </a:rPr>
              <a:t>года</a:t>
            </a:r>
            <a:r>
              <a:rPr lang="en-US" altLang="ru-RU" sz="1700" b="1" dirty="0">
                <a:solidFill>
                  <a:srgbClr val="1F3B63"/>
                </a:solidFill>
              </a:rPr>
              <a:t>,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распоряжением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правительства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РФ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31 </a:t>
            </a:r>
            <a:r>
              <a:rPr lang="en-US" altLang="en-US" sz="1700" b="1" dirty="0">
                <a:solidFill>
                  <a:srgbClr val="1F3B63"/>
                </a:solidFill>
              </a:rPr>
              <a:t>марта</a:t>
            </a:r>
            <a:r>
              <a:rPr lang="en-US" altLang="ru-RU" sz="1700" b="1" dirty="0">
                <a:solidFill>
                  <a:srgbClr val="1F3B63"/>
                </a:solidFill>
              </a:rPr>
              <a:t> 2022 </a:t>
            </a:r>
            <a:r>
              <a:rPr lang="en-US" altLang="en-US" sz="1700" b="1" dirty="0">
                <a:solidFill>
                  <a:srgbClr val="1F3B63"/>
                </a:solidFill>
              </a:rPr>
              <a:t>г</a:t>
            </a:r>
            <a:r>
              <a:rPr lang="en-US" altLang="ru-RU" sz="1700" b="1" dirty="0">
                <a:solidFill>
                  <a:srgbClr val="1F3B63"/>
                </a:solidFill>
              </a:rPr>
              <a:t>.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678-</a:t>
            </a:r>
            <a:r>
              <a:rPr lang="en-US" altLang="en-US" sz="1700" b="1" dirty="0">
                <a:solidFill>
                  <a:srgbClr val="1F3B63"/>
                </a:solidFill>
              </a:rPr>
              <a:t>Р</a:t>
            </a:r>
            <a:r>
              <a:rPr lang="en-US" altLang="ru-RU" sz="1700" b="1" dirty="0">
                <a:solidFill>
                  <a:srgbClr val="1F3B63"/>
                </a:solidFill>
              </a:rPr>
              <a:t>.;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3.</a:t>
            </a:r>
            <a:r>
              <a:rPr lang="ru-RU" altLang="en-US" sz="1700" b="1" dirty="0">
                <a:solidFill>
                  <a:srgbClr val="1F3B63"/>
                </a:solidFill>
              </a:rPr>
              <a:t> П</a:t>
            </a:r>
            <a:r>
              <a:rPr lang="en-US" altLang="en-US" sz="1700" b="1" dirty="0">
                <a:solidFill>
                  <a:srgbClr val="1F3B63"/>
                </a:solidFill>
              </a:rPr>
              <a:t>риказ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Министерства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просвещения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27 </a:t>
            </a:r>
            <a:r>
              <a:rPr lang="en-US" altLang="en-US" sz="1700" b="1" dirty="0">
                <a:solidFill>
                  <a:srgbClr val="1F3B63"/>
                </a:solidFill>
              </a:rPr>
              <a:t>июля</a:t>
            </a:r>
            <a:r>
              <a:rPr lang="en-US" altLang="ru-RU" sz="1700" b="1" dirty="0">
                <a:solidFill>
                  <a:srgbClr val="1F3B63"/>
                </a:solidFill>
              </a:rPr>
              <a:t> 2022 </a:t>
            </a:r>
            <a:r>
              <a:rPr lang="en-US" altLang="en-US" sz="1700" b="1" dirty="0">
                <a:solidFill>
                  <a:srgbClr val="1F3B63"/>
                </a:solidFill>
              </a:rPr>
              <a:t>г</a:t>
            </a:r>
            <a:r>
              <a:rPr lang="en-US" altLang="ru-RU" sz="1700" b="1" dirty="0">
                <a:solidFill>
                  <a:srgbClr val="1F3B63"/>
                </a:solidFill>
              </a:rPr>
              <a:t>.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629 </a:t>
            </a:r>
            <a:r>
              <a:rPr lang="en-US" altLang="en-US" sz="1700" b="1" dirty="0">
                <a:solidFill>
                  <a:srgbClr val="1F3B63"/>
                </a:solidFill>
              </a:rPr>
              <a:t>«Об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Порядка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организации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осуществления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образовательной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деятельности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дополнительным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общеобразовательным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программам»</a:t>
            </a:r>
            <a:r>
              <a:rPr lang="en-US" altLang="ru-RU" sz="1700" b="1" dirty="0">
                <a:solidFill>
                  <a:srgbClr val="1F3B63"/>
                </a:solidFill>
              </a:rPr>
              <a:t>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4.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Постановление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Главного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государственного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санитарного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врача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28.01.2021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2 </a:t>
            </a:r>
            <a:r>
              <a:rPr lang="en-US" altLang="en-US" sz="1700" b="1" dirty="0">
                <a:solidFill>
                  <a:srgbClr val="1F3B63"/>
                </a:solidFill>
              </a:rPr>
              <a:t>«Об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санитарных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правил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норм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СанПиН</a:t>
            </a:r>
            <a:r>
              <a:rPr lang="en-US" altLang="ru-RU" sz="1700" b="1" dirty="0">
                <a:solidFill>
                  <a:srgbClr val="1F3B63"/>
                </a:solidFill>
              </a:rPr>
              <a:t> 1.2.3685-21 </a:t>
            </a:r>
            <a:r>
              <a:rPr lang="en-US" altLang="en-US" sz="1700" b="1" dirty="0">
                <a:solidFill>
                  <a:srgbClr val="1F3B63"/>
                </a:solidFill>
              </a:rPr>
              <a:t>«Гигиенические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нормативы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требования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к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обеспечению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безопасности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(</a:t>
            </a:r>
            <a:r>
              <a:rPr lang="en-US" altLang="en-US" sz="1700" b="1" dirty="0">
                <a:solidFill>
                  <a:srgbClr val="1F3B63"/>
                </a:solidFill>
              </a:rPr>
              <a:t>или</a:t>
            </a:r>
            <a:r>
              <a:rPr lang="en-US" altLang="ru-RU" sz="1700" b="1" dirty="0">
                <a:solidFill>
                  <a:srgbClr val="1F3B63"/>
                </a:solidFill>
              </a:rPr>
              <a:t>) </a:t>
            </a:r>
            <a:r>
              <a:rPr lang="en-US" altLang="en-US" sz="1700" b="1" dirty="0">
                <a:solidFill>
                  <a:srgbClr val="1F3B63"/>
                </a:solidFill>
              </a:rPr>
              <a:t>безвредности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для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человека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факторов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среды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обитания»</a:t>
            </a:r>
            <a:r>
              <a:rPr lang="en-US" altLang="ru-RU" sz="1700" b="1" dirty="0">
                <a:solidFill>
                  <a:srgbClr val="1F3B63"/>
                </a:solidFill>
              </a:rPr>
              <a:t>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5.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Постановление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Главного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государственного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санитарного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врача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РФ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28 </a:t>
            </a:r>
            <a:r>
              <a:rPr lang="en-US" altLang="en-US" sz="1700" b="1" dirty="0">
                <a:solidFill>
                  <a:srgbClr val="1F3B63"/>
                </a:solidFill>
              </a:rPr>
              <a:t>сентября</a:t>
            </a:r>
            <a:r>
              <a:rPr lang="en-US" altLang="ru-RU" sz="1700" b="1" dirty="0">
                <a:solidFill>
                  <a:srgbClr val="1F3B63"/>
                </a:solidFill>
              </a:rPr>
              <a:t> 2020 </a:t>
            </a:r>
            <a:r>
              <a:rPr lang="en-US" altLang="en-US" sz="1700" b="1" dirty="0">
                <a:solidFill>
                  <a:srgbClr val="1F3B63"/>
                </a:solidFill>
              </a:rPr>
              <a:t>г</a:t>
            </a:r>
            <a:r>
              <a:rPr lang="en-US" altLang="ru-RU" sz="1700" b="1" dirty="0">
                <a:solidFill>
                  <a:srgbClr val="1F3B63"/>
                </a:solidFill>
              </a:rPr>
              <a:t>.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28 </a:t>
            </a:r>
            <a:r>
              <a:rPr lang="en-US" altLang="en-US" sz="1700" b="1" dirty="0">
                <a:solidFill>
                  <a:srgbClr val="1F3B63"/>
                </a:solidFill>
              </a:rPr>
              <a:t>«Об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санитарных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правил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СП</a:t>
            </a:r>
            <a:r>
              <a:rPr lang="en-US" altLang="ru-RU" sz="1700" b="1" dirty="0">
                <a:solidFill>
                  <a:srgbClr val="1F3B63"/>
                </a:solidFill>
              </a:rPr>
              <a:t> 2.4.3648-20 </a:t>
            </a:r>
            <a:r>
              <a:rPr lang="en-US" altLang="en-US" sz="1700" b="1" dirty="0">
                <a:solidFill>
                  <a:srgbClr val="1F3B63"/>
                </a:solidFill>
              </a:rPr>
              <a:t>«Санитарно</a:t>
            </a:r>
            <a:r>
              <a:rPr lang="en-US" altLang="ru-RU" sz="1700" b="1" dirty="0">
                <a:solidFill>
                  <a:srgbClr val="1F3B63"/>
                </a:solidFill>
              </a:rPr>
              <a:t>-</a:t>
            </a:r>
            <a:r>
              <a:rPr lang="en-US" altLang="en-US" sz="1700" b="1" dirty="0">
                <a:solidFill>
                  <a:srgbClr val="1F3B63"/>
                </a:solidFill>
              </a:rPr>
              <a:t>эпидемиологические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требования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к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организациям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воспитания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обучения</a:t>
            </a:r>
            <a:r>
              <a:rPr lang="en-US" altLang="ru-RU" sz="1700" b="1" dirty="0">
                <a:solidFill>
                  <a:srgbClr val="1F3B63"/>
                </a:solidFill>
              </a:rPr>
              <a:t>, </a:t>
            </a:r>
            <a:r>
              <a:rPr lang="en-US" altLang="en-US" sz="1700" b="1" dirty="0">
                <a:solidFill>
                  <a:srgbClr val="1F3B63"/>
                </a:solidFill>
              </a:rPr>
              <a:t>отдыха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оздоровления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детей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молодежи»</a:t>
            </a:r>
            <a:r>
              <a:rPr lang="en-US" altLang="ru-RU" sz="1700" b="1" dirty="0">
                <a:solidFill>
                  <a:srgbClr val="1F3B63"/>
                </a:solidFill>
              </a:rPr>
              <a:t>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6.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Письмо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Минобрнауки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18.11.2015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09-3242 </a:t>
            </a:r>
            <a:r>
              <a:rPr lang="en-US" altLang="en-US" sz="1700" b="1" dirty="0">
                <a:solidFill>
                  <a:srgbClr val="1F3B63"/>
                </a:solidFill>
              </a:rPr>
              <a:t>«О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направлении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информации»</a:t>
            </a:r>
            <a:r>
              <a:rPr lang="en-US" altLang="ru-RU" sz="1700" b="1" dirty="0">
                <a:solidFill>
                  <a:srgbClr val="1F3B63"/>
                </a:solidFill>
              </a:rPr>
              <a:t> (</a:t>
            </a:r>
            <a:r>
              <a:rPr lang="en-US" altLang="en-US" sz="1700" b="1" dirty="0">
                <a:solidFill>
                  <a:srgbClr val="1F3B63"/>
                </a:solidFill>
              </a:rPr>
              <a:t>вместе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«Методическими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рекомендациями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проектированию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дополнительных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общеразвивающих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программ</a:t>
            </a:r>
            <a:r>
              <a:rPr lang="en-US" altLang="ru-RU" sz="1700" b="1" dirty="0">
                <a:solidFill>
                  <a:srgbClr val="1F3B63"/>
                </a:solidFill>
              </a:rPr>
              <a:t> (</a:t>
            </a:r>
            <a:r>
              <a:rPr lang="en-US" altLang="en-US" sz="1700" b="1" dirty="0">
                <a:solidFill>
                  <a:srgbClr val="1F3B63"/>
                </a:solidFill>
              </a:rPr>
              <a:t>включая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разноуровневые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программы</a:t>
            </a:r>
            <a:r>
              <a:rPr lang="en-US" altLang="ru-RU" sz="1700" b="1" dirty="0">
                <a:solidFill>
                  <a:srgbClr val="1F3B63"/>
                </a:solidFill>
              </a:rPr>
              <a:t>)</a:t>
            </a:r>
            <a:r>
              <a:rPr lang="en-US" altLang="en-US" sz="1700" b="1" dirty="0">
                <a:solidFill>
                  <a:srgbClr val="1F3B63"/>
                </a:solidFill>
              </a:rPr>
              <a:t>»</a:t>
            </a:r>
            <a:r>
              <a:rPr lang="en-US" altLang="ru-RU" sz="1700" b="1" dirty="0">
                <a:solidFill>
                  <a:srgbClr val="1F3B63"/>
                </a:solidFill>
              </a:rPr>
              <a:t>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7.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Приказ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Минтруда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22.09.2021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652</a:t>
            </a:r>
            <a:r>
              <a:rPr lang="en-US" altLang="en-US" sz="1700" b="1" dirty="0">
                <a:solidFill>
                  <a:srgbClr val="1F3B63"/>
                </a:solidFill>
              </a:rPr>
              <a:t>н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«Об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профессионального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стандарта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«Педагог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дополнительного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образования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детей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взрослых»</a:t>
            </a:r>
            <a:r>
              <a:rPr lang="en-US" altLang="ru-RU" sz="1700" b="1" dirty="0">
                <a:solidFill>
                  <a:srgbClr val="1F3B63"/>
                </a:solidFill>
              </a:rPr>
              <a:t>.</a:t>
            </a:r>
          </a:p>
          <a:p>
            <a:pPr algn="l"/>
            <a:endParaRPr lang="en-US" altLang="ru-RU" sz="1700" b="1" dirty="0">
              <a:solidFill>
                <a:srgbClr val="1F3B6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560" y="548640"/>
            <a:ext cx="8422640" cy="6300470"/>
          </a:xfrm>
        </p:spPr>
        <p:txBody>
          <a:bodyPr>
            <a:noAutofit/>
          </a:bodyPr>
          <a:lstStyle/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1.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Федеральный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закон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29.12.2012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273-</a:t>
            </a:r>
            <a:r>
              <a:rPr lang="en-US" altLang="en-US" sz="1700" b="1" dirty="0">
                <a:solidFill>
                  <a:srgbClr val="1F3B63"/>
                </a:solidFill>
              </a:rPr>
              <a:t>ФЗ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«Об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образовании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Федерации»</a:t>
            </a:r>
            <a:r>
              <a:rPr lang="en-US" altLang="ru-RU" sz="1700" b="1" dirty="0">
                <a:solidFill>
                  <a:srgbClr val="1F3B63"/>
                </a:solidFill>
              </a:rPr>
              <a:t> (</a:t>
            </a:r>
            <a:r>
              <a:rPr lang="en-US" altLang="en-US" sz="1700" b="1" dirty="0">
                <a:solidFill>
                  <a:srgbClr val="1F3B63"/>
                </a:solidFill>
              </a:rPr>
              <a:t>статьи</a:t>
            </a:r>
            <a:r>
              <a:rPr lang="en-US" altLang="ru-RU" sz="1700" b="1" dirty="0">
                <a:solidFill>
                  <a:srgbClr val="1F3B63"/>
                </a:solidFill>
              </a:rPr>
              <a:t> ......................................................................................................................);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2.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Концепция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развития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дополнительного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образования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детей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</a:t>
            </a:r>
            <a:r>
              <a:rPr lang="en-US" altLang="ru-RU" sz="1700" b="1" dirty="0">
                <a:solidFill>
                  <a:srgbClr val="1F3B63"/>
                </a:solidFill>
              </a:rPr>
              <a:t> 2030 </a:t>
            </a:r>
            <a:r>
              <a:rPr lang="en-US" altLang="en-US" sz="1700" b="1" dirty="0">
                <a:solidFill>
                  <a:srgbClr val="1F3B63"/>
                </a:solidFill>
              </a:rPr>
              <a:t>года</a:t>
            </a:r>
            <a:r>
              <a:rPr lang="en-US" altLang="ru-RU" sz="1700" b="1" dirty="0">
                <a:solidFill>
                  <a:srgbClr val="1F3B63"/>
                </a:solidFill>
              </a:rPr>
              <a:t>,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распоряжением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правительства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РФ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31 </a:t>
            </a:r>
            <a:r>
              <a:rPr lang="en-US" altLang="en-US" sz="1700" b="1" dirty="0">
                <a:solidFill>
                  <a:srgbClr val="1F3B63"/>
                </a:solidFill>
              </a:rPr>
              <a:t>марта</a:t>
            </a:r>
            <a:r>
              <a:rPr lang="en-US" altLang="ru-RU" sz="1700" b="1" dirty="0">
                <a:solidFill>
                  <a:srgbClr val="1F3B63"/>
                </a:solidFill>
              </a:rPr>
              <a:t> 2022 </a:t>
            </a:r>
            <a:r>
              <a:rPr lang="en-US" altLang="en-US" sz="1700" b="1" dirty="0">
                <a:solidFill>
                  <a:srgbClr val="1F3B63"/>
                </a:solidFill>
              </a:rPr>
              <a:t>г</a:t>
            </a:r>
            <a:r>
              <a:rPr lang="en-US" altLang="ru-RU" sz="1700" b="1" dirty="0">
                <a:solidFill>
                  <a:srgbClr val="1F3B63"/>
                </a:solidFill>
              </a:rPr>
              <a:t>.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678-</a:t>
            </a:r>
            <a:r>
              <a:rPr lang="en-US" altLang="en-US" sz="1700" b="1" dirty="0">
                <a:solidFill>
                  <a:srgbClr val="1F3B63"/>
                </a:solidFill>
              </a:rPr>
              <a:t>Р</a:t>
            </a:r>
            <a:r>
              <a:rPr lang="en-US" altLang="ru-RU" sz="1700" b="1" dirty="0">
                <a:solidFill>
                  <a:srgbClr val="1F3B63"/>
                </a:solidFill>
              </a:rPr>
              <a:t>.;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3.</a:t>
            </a:r>
            <a:r>
              <a:rPr lang="ru-RU" altLang="en-US" sz="1700" b="1" dirty="0">
                <a:solidFill>
                  <a:srgbClr val="1F3B63"/>
                </a:solidFill>
              </a:rPr>
              <a:t> П</a:t>
            </a:r>
            <a:r>
              <a:rPr lang="en-US" altLang="en-US" sz="1700" b="1" dirty="0">
                <a:solidFill>
                  <a:srgbClr val="1F3B63"/>
                </a:solidFill>
              </a:rPr>
              <a:t>риказ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Министерства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просвещения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27 </a:t>
            </a:r>
            <a:r>
              <a:rPr lang="en-US" altLang="en-US" sz="1700" b="1" dirty="0">
                <a:solidFill>
                  <a:srgbClr val="1F3B63"/>
                </a:solidFill>
              </a:rPr>
              <a:t>июля</a:t>
            </a:r>
            <a:r>
              <a:rPr lang="en-US" altLang="ru-RU" sz="1700" b="1" dirty="0">
                <a:solidFill>
                  <a:srgbClr val="1F3B63"/>
                </a:solidFill>
              </a:rPr>
              <a:t> 2022 </a:t>
            </a:r>
            <a:r>
              <a:rPr lang="en-US" altLang="en-US" sz="1700" b="1" dirty="0">
                <a:solidFill>
                  <a:srgbClr val="1F3B63"/>
                </a:solidFill>
              </a:rPr>
              <a:t>г</a:t>
            </a:r>
            <a:r>
              <a:rPr lang="en-US" altLang="ru-RU" sz="1700" b="1" dirty="0">
                <a:solidFill>
                  <a:srgbClr val="1F3B63"/>
                </a:solidFill>
              </a:rPr>
              <a:t>.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629 </a:t>
            </a:r>
            <a:r>
              <a:rPr lang="en-US" altLang="en-US" sz="1700" b="1" dirty="0">
                <a:solidFill>
                  <a:srgbClr val="1F3B63"/>
                </a:solidFill>
              </a:rPr>
              <a:t>«Об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Порядка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организации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осуществления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образовательной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деятельности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дополнительным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общеобразовательным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программам»</a:t>
            </a:r>
            <a:r>
              <a:rPr lang="en-US" altLang="ru-RU" sz="1700" b="1" dirty="0">
                <a:solidFill>
                  <a:srgbClr val="1F3B63"/>
                </a:solidFill>
              </a:rPr>
              <a:t>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4.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Постановление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Главного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государственного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санитарного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врача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28.01.2021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2 </a:t>
            </a:r>
            <a:r>
              <a:rPr lang="en-US" altLang="en-US" sz="1700" b="1" dirty="0">
                <a:solidFill>
                  <a:srgbClr val="1F3B63"/>
                </a:solidFill>
              </a:rPr>
              <a:t>«Об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санитарных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правил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норм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СанПиН</a:t>
            </a:r>
            <a:r>
              <a:rPr lang="en-US" altLang="ru-RU" sz="1700" b="1" dirty="0">
                <a:solidFill>
                  <a:srgbClr val="1F3B63"/>
                </a:solidFill>
              </a:rPr>
              <a:t> 1.2.3685-21 </a:t>
            </a:r>
            <a:r>
              <a:rPr lang="en-US" altLang="en-US" sz="1700" b="1" dirty="0">
                <a:solidFill>
                  <a:srgbClr val="1F3B63"/>
                </a:solidFill>
              </a:rPr>
              <a:t>«Гигиенические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нормативы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требования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к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обеспечению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безопасности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(</a:t>
            </a:r>
            <a:r>
              <a:rPr lang="en-US" altLang="en-US" sz="1700" b="1" dirty="0">
                <a:solidFill>
                  <a:srgbClr val="1F3B63"/>
                </a:solidFill>
              </a:rPr>
              <a:t>или</a:t>
            </a:r>
            <a:r>
              <a:rPr lang="en-US" altLang="ru-RU" sz="1700" b="1" dirty="0">
                <a:solidFill>
                  <a:srgbClr val="1F3B63"/>
                </a:solidFill>
              </a:rPr>
              <a:t>) </a:t>
            </a:r>
            <a:r>
              <a:rPr lang="en-US" altLang="en-US" sz="1700" b="1" dirty="0">
                <a:solidFill>
                  <a:srgbClr val="1F3B63"/>
                </a:solidFill>
              </a:rPr>
              <a:t>безвредности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для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человека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факторов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среды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обитания»</a:t>
            </a:r>
            <a:r>
              <a:rPr lang="en-US" altLang="ru-RU" sz="1700" b="1" dirty="0">
                <a:solidFill>
                  <a:srgbClr val="1F3B63"/>
                </a:solidFill>
              </a:rPr>
              <a:t>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5.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Постановление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Главного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государственного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санитарного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врача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РФ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28 </a:t>
            </a:r>
            <a:r>
              <a:rPr lang="en-US" altLang="en-US" sz="1700" b="1" dirty="0">
                <a:solidFill>
                  <a:srgbClr val="1F3B63"/>
                </a:solidFill>
              </a:rPr>
              <a:t>сентября</a:t>
            </a:r>
            <a:r>
              <a:rPr lang="en-US" altLang="ru-RU" sz="1700" b="1" dirty="0">
                <a:solidFill>
                  <a:srgbClr val="1F3B63"/>
                </a:solidFill>
              </a:rPr>
              <a:t> 2020 </a:t>
            </a:r>
            <a:r>
              <a:rPr lang="en-US" altLang="en-US" sz="1700" b="1" dirty="0">
                <a:solidFill>
                  <a:srgbClr val="1F3B63"/>
                </a:solidFill>
              </a:rPr>
              <a:t>г</a:t>
            </a:r>
            <a:r>
              <a:rPr lang="en-US" altLang="ru-RU" sz="1700" b="1" dirty="0">
                <a:solidFill>
                  <a:srgbClr val="1F3B63"/>
                </a:solidFill>
              </a:rPr>
              <a:t>.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28 </a:t>
            </a:r>
            <a:r>
              <a:rPr lang="en-US" altLang="en-US" sz="1700" b="1" dirty="0">
                <a:solidFill>
                  <a:srgbClr val="1F3B63"/>
                </a:solidFill>
              </a:rPr>
              <a:t>«Об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санитарных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правил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СП</a:t>
            </a:r>
            <a:r>
              <a:rPr lang="en-US" altLang="ru-RU" sz="1700" b="1" dirty="0">
                <a:solidFill>
                  <a:srgbClr val="1F3B63"/>
                </a:solidFill>
              </a:rPr>
              <a:t> 2.4.3648-20 </a:t>
            </a:r>
            <a:r>
              <a:rPr lang="en-US" altLang="en-US" sz="1700" b="1" dirty="0">
                <a:solidFill>
                  <a:srgbClr val="1F3B63"/>
                </a:solidFill>
              </a:rPr>
              <a:t>«Санитарно</a:t>
            </a:r>
            <a:r>
              <a:rPr lang="en-US" altLang="ru-RU" sz="1700" b="1" dirty="0">
                <a:solidFill>
                  <a:srgbClr val="1F3B63"/>
                </a:solidFill>
              </a:rPr>
              <a:t>-</a:t>
            </a:r>
            <a:r>
              <a:rPr lang="en-US" altLang="en-US" sz="1700" b="1" dirty="0">
                <a:solidFill>
                  <a:srgbClr val="1F3B63"/>
                </a:solidFill>
              </a:rPr>
              <a:t>эпидемиологические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требования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к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организациям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воспитания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обучения</a:t>
            </a:r>
            <a:r>
              <a:rPr lang="en-US" altLang="ru-RU" sz="1700" b="1" dirty="0">
                <a:solidFill>
                  <a:srgbClr val="1F3B63"/>
                </a:solidFill>
              </a:rPr>
              <a:t>, </a:t>
            </a:r>
            <a:r>
              <a:rPr lang="en-US" altLang="en-US" sz="1700" b="1" dirty="0">
                <a:solidFill>
                  <a:srgbClr val="1F3B63"/>
                </a:solidFill>
              </a:rPr>
              <a:t>отдыха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оздоровления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детей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молодежи»</a:t>
            </a:r>
            <a:r>
              <a:rPr lang="en-US" altLang="ru-RU" sz="1700" b="1" dirty="0">
                <a:solidFill>
                  <a:srgbClr val="1F3B63"/>
                </a:solidFill>
              </a:rPr>
              <a:t>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6.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Письмо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Минобрнауки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Российской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Федерации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18.11.2015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09-3242 </a:t>
            </a:r>
            <a:r>
              <a:rPr lang="en-US" altLang="en-US" sz="1700" b="1" dirty="0">
                <a:solidFill>
                  <a:srgbClr val="1F3B63"/>
                </a:solidFill>
              </a:rPr>
              <a:t>«О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направлении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информации»</a:t>
            </a:r>
            <a:r>
              <a:rPr lang="en-US" altLang="ru-RU" sz="1700" b="1" dirty="0">
                <a:solidFill>
                  <a:srgbClr val="1F3B63"/>
                </a:solidFill>
              </a:rPr>
              <a:t> (</a:t>
            </a:r>
            <a:r>
              <a:rPr lang="en-US" altLang="en-US" sz="1700" b="1" dirty="0">
                <a:solidFill>
                  <a:srgbClr val="1F3B63"/>
                </a:solidFill>
              </a:rPr>
              <a:t>вместе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«Методическими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рекомендациями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проектированию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дополнительных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общеразвивающих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программ</a:t>
            </a:r>
            <a:r>
              <a:rPr lang="en-US" altLang="ru-RU" sz="1700" b="1" dirty="0">
                <a:solidFill>
                  <a:srgbClr val="1F3B63"/>
                </a:solidFill>
              </a:rPr>
              <a:t> (</a:t>
            </a:r>
            <a:r>
              <a:rPr lang="en-US" altLang="en-US" sz="1700" b="1" dirty="0">
                <a:solidFill>
                  <a:srgbClr val="1F3B63"/>
                </a:solidFill>
              </a:rPr>
              <a:t>включая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разноуровневые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программы</a:t>
            </a:r>
            <a:r>
              <a:rPr lang="en-US" altLang="ru-RU" sz="1700" b="1" dirty="0">
                <a:solidFill>
                  <a:srgbClr val="1F3B63"/>
                </a:solidFill>
              </a:rPr>
              <a:t>)</a:t>
            </a:r>
            <a:r>
              <a:rPr lang="en-US" altLang="en-US" sz="1700" b="1" dirty="0">
                <a:solidFill>
                  <a:srgbClr val="1F3B63"/>
                </a:solidFill>
              </a:rPr>
              <a:t>»</a:t>
            </a:r>
            <a:r>
              <a:rPr lang="en-US" altLang="ru-RU" sz="1700" b="1" dirty="0">
                <a:solidFill>
                  <a:srgbClr val="1F3B63"/>
                </a:solidFill>
              </a:rPr>
              <a:t>;</a:t>
            </a:r>
          </a:p>
          <a:p>
            <a:pPr algn="l"/>
            <a:r>
              <a:rPr lang="en-US" altLang="ru-RU" sz="1700" b="1" dirty="0">
                <a:solidFill>
                  <a:srgbClr val="1F3B63"/>
                </a:solidFill>
              </a:rPr>
              <a:t>7.</a:t>
            </a:r>
            <a:r>
              <a:rPr lang="ru-RU" altLang="en-US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Приказ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Минтруда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России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от</a:t>
            </a:r>
            <a:r>
              <a:rPr lang="en-US" altLang="ru-RU" sz="1700" b="1" dirty="0">
                <a:solidFill>
                  <a:srgbClr val="1F3B63"/>
                </a:solidFill>
              </a:rPr>
              <a:t> 22.09.2021 </a:t>
            </a:r>
            <a:r>
              <a:rPr lang="en-US" altLang="en-US" sz="1700" b="1" dirty="0">
                <a:solidFill>
                  <a:srgbClr val="1F3B63"/>
                </a:solidFill>
              </a:rPr>
              <a:t>№</a:t>
            </a:r>
            <a:r>
              <a:rPr lang="en-US" altLang="ru-RU" sz="1700" b="1" dirty="0">
                <a:solidFill>
                  <a:srgbClr val="1F3B63"/>
                </a:solidFill>
              </a:rPr>
              <a:t> 652</a:t>
            </a:r>
            <a:r>
              <a:rPr lang="en-US" altLang="en-US" sz="1700" b="1" dirty="0">
                <a:solidFill>
                  <a:srgbClr val="1F3B63"/>
                </a:solidFill>
              </a:rPr>
              <a:t>н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«Об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утверждении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профессионального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стандарта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«Педагог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дополнительного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образования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детей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и</a:t>
            </a:r>
            <a:r>
              <a:rPr lang="en-US" altLang="ru-RU" sz="1700" b="1" dirty="0">
                <a:solidFill>
                  <a:srgbClr val="1F3B63"/>
                </a:solidFill>
              </a:rPr>
              <a:t> </a:t>
            </a:r>
            <a:r>
              <a:rPr lang="en-US" altLang="en-US" sz="1700" b="1" dirty="0">
                <a:solidFill>
                  <a:srgbClr val="1F3B63"/>
                </a:solidFill>
              </a:rPr>
              <a:t>взрослых»</a:t>
            </a:r>
            <a:r>
              <a:rPr lang="en-US" altLang="ru-RU" sz="1700" b="1" dirty="0">
                <a:solidFill>
                  <a:srgbClr val="1F3B63"/>
                </a:solidFill>
              </a:rPr>
              <a:t>.</a:t>
            </a:r>
          </a:p>
          <a:p>
            <a:pPr algn="l"/>
            <a:endParaRPr lang="en-US" altLang="ru-RU" sz="1700" b="1" dirty="0">
              <a:solidFill>
                <a:srgbClr val="1F3B6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88595"/>
            <a:ext cx="7890510" cy="877570"/>
          </a:xfrm>
        </p:spPr>
        <p:txBody>
          <a:bodyPr/>
          <a:lstStyle/>
          <a:p>
            <a:pPr algn="ctr"/>
            <a:br>
              <a:rPr lang="en-US" altLang="ru-RU" sz="2000" dirty="0"/>
            </a:br>
            <a:r>
              <a:rPr lang="ru-RU" sz="2000" dirty="0"/>
              <a:t> </a:t>
            </a:r>
          </a:p>
        </p:txBody>
      </p:sp>
      <p:sp>
        <p:nvSpPr>
          <p:cNvPr id="4" name="Текст 2"/>
          <p:cNvSpPr>
            <a:spLocks noGrp="1"/>
          </p:cNvSpPr>
          <p:nvPr/>
        </p:nvSpPr>
        <p:spPr>
          <a:xfrm>
            <a:off x="251460" y="3644900"/>
            <a:ext cx="8352790" cy="15455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0"/>
              </a:spcBef>
              <a:spcAft>
                <a:spcPts val="1000"/>
              </a:spcAft>
              <a:buFontTx/>
            </a:pPr>
            <a:endParaRPr lang="en-US" alt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381000" y="3644900"/>
            <a:ext cx="8047355" cy="2722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Нормативная база для разработки:</a:t>
            </a:r>
          </a:p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1. Федеральный закон № 273-ФЗ «Об образовании в РФ» (ст. 23, 28, 75).  </a:t>
            </a:r>
          </a:p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2. СП 2.4.3648-20</a:t>
            </a:r>
            <a:r>
              <a:rPr sz="2000">
                <a:latin typeface="Calibri" panose="020F0502020204030204"/>
                <a:ea typeface="Calibri" panose="020F0502020204030204"/>
              </a:rPr>
              <a:t> </a:t>
            </a:r>
            <a:r>
              <a:rPr sz="2000">
                <a:latin typeface="Times New Roman" panose="02020603050405020304"/>
                <a:ea typeface="Calibri" panose="020F0502020204030204"/>
              </a:rPr>
              <a:t>от 28.09.2020 № 28 (санитарные правила).</a:t>
            </a:r>
          </a:p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3.   СанПиН 1.2.3685-21 от 28.01.2021 № 2.</a:t>
            </a:r>
          </a:p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4. Приказ Министерства просвещения Российской Федерации от 27 июля 2022 г. № 629 (порядок реализации программ).  </a:t>
            </a:r>
          </a:p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5. Устав образовательного учреждения.  </a:t>
            </a: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23850" y="332740"/>
            <a:ext cx="7893685" cy="2520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Положение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организации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ru-RU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\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Порядок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организации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обр</a:t>
            </a:r>
            <a:r>
              <a:rPr lang="ru-RU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азования </a:t>
            </a:r>
            <a:r>
              <a:rPr lang="ru-RU" altLang="en-US" sz="2000">
                <a:latin typeface="Times New Roman" panose="02020603050405020304"/>
                <a:ea typeface="Calibri" panose="020F0502020204030204"/>
              </a:rPr>
              <a:t>-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это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локальный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нормативный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акт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учреждения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который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регулирует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:  </a:t>
            </a:r>
          </a:p>
          <a:p>
            <a:pPr algn="l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цели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задачи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принципы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работы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системы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;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порядок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реализации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программ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;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права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обязанности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участников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процесса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;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условия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финансирования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контроля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качества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88595"/>
            <a:ext cx="7890510" cy="877570"/>
          </a:xfrm>
        </p:spPr>
        <p:txBody>
          <a:bodyPr/>
          <a:lstStyle/>
          <a:p>
            <a:pPr algn="ctr"/>
            <a:br>
              <a:rPr lang="en-US" altLang="ru-RU" sz="2000" dirty="0"/>
            </a:br>
            <a:r>
              <a:rPr lang="ru-RU" sz="2000" dirty="0"/>
              <a:t> </a:t>
            </a:r>
          </a:p>
        </p:txBody>
      </p:sp>
      <p:sp>
        <p:nvSpPr>
          <p:cNvPr id="4" name="Текст 2"/>
          <p:cNvSpPr>
            <a:spLocks noGrp="1"/>
          </p:cNvSpPr>
          <p:nvPr/>
        </p:nvSpPr>
        <p:spPr>
          <a:xfrm>
            <a:off x="251460" y="3644900"/>
            <a:ext cx="8352790" cy="15455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0"/>
              </a:spcBef>
              <a:spcAft>
                <a:spcPts val="1000"/>
              </a:spcAft>
              <a:buFontTx/>
            </a:pPr>
            <a:endParaRPr lang="en-US" alt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323850" y="3140710"/>
            <a:ext cx="8047355" cy="206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Нормативная база для разработки: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1.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Федеральный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закон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№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273-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ФЗ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«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образовании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в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РФ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»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75).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2.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СП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2.4.3648-20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28.09.2020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№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28 (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санитарные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правила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).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3.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Устав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образовательной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организации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4.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Положение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\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Порядок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организации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</a:t>
            </a:r>
          </a:p>
          <a:p>
            <a:pPr algn="just" defTabSz="266700">
              <a:lnSpc>
                <a:spcPct val="107000"/>
              </a:lnSpc>
            </a:pPr>
            <a:endParaRPr sz="2000">
              <a:latin typeface="Times New Roman" panose="02020603050405020304"/>
              <a:ea typeface="Calibri" panose="020F0502020204030204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23850" y="332740"/>
            <a:ext cx="7893685" cy="2520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Приказ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организации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ru-RU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altLang="en-US" sz="2000">
                <a:latin typeface="Times New Roman" panose="02020603050405020304"/>
                <a:ea typeface="Calibri" panose="020F0502020204030204"/>
              </a:rPr>
              <a:t>-</a:t>
            </a: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это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внутренний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распорядительный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документ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учреждения</a:t>
            </a: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который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: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утверждает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порядок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реализации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дополнительных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программ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;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определяет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ответственных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лиц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сроки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ресурсы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условия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работы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;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служит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основанием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для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начала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деятельности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кружков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секций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курсов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  </a:t>
            </a:r>
          </a:p>
          <a:p>
            <a:pPr algn="just" defTabSz="266700">
              <a:lnSpc>
                <a:spcPct val="107000"/>
              </a:lnSpc>
            </a:pPr>
            <a:endParaRPr lang="en-US" altLang="ru-RU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88595"/>
            <a:ext cx="7890510" cy="877570"/>
          </a:xfrm>
        </p:spPr>
        <p:txBody>
          <a:bodyPr/>
          <a:lstStyle/>
          <a:p>
            <a:pPr algn="ctr"/>
            <a:br>
              <a:rPr lang="en-US" altLang="ru-RU" sz="2000" dirty="0"/>
            </a:br>
            <a:r>
              <a:rPr lang="ru-RU" sz="2000" dirty="0"/>
              <a:t> </a:t>
            </a:r>
          </a:p>
        </p:txBody>
      </p:sp>
      <p:sp>
        <p:nvSpPr>
          <p:cNvPr id="4" name="Текст 2"/>
          <p:cNvSpPr>
            <a:spLocks noGrp="1"/>
          </p:cNvSpPr>
          <p:nvPr/>
        </p:nvSpPr>
        <p:spPr>
          <a:xfrm>
            <a:off x="251460" y="3644900"/>
            <a:ext cx="8352790" cy="15455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0"/>
              </a:spcBef>
              <a:spcAft>
                <a:spcPts val="1000"/>
              </a:spcAft>
              <a:buFontTx/>
            </a:pPr>
            <a:endParaRPr lang="en-US" alt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323850" y="3213100"/>
            <a:ext cx="8047355" cy="2393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6700">
              <a:lnSpc>
                <a:spcPct val="107000"/>
              </a:lnSpc>
            </a:pP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Нормативная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база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: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1.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Федеральный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закон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№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273-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ФЗ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«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образовании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в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РФ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»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55, 57)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регламентирует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порядок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приёма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на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обучение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 </a:t>
            </a:r>
          </a:p>
          <a:p>
            <a:pPr algn="l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2.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Приказ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Министерства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просвещения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Российской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Федерации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27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июля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2022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г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№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629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устанавливает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правила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организации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  </a:t>
            </a:r>
          </a:p>
          <a:p>
            <a:pPr algn="just" defTabSz="266700">
              <a:lnSpc>
                <a:spcPct val="107000"/>
              </a:lnSpc>
            </a:pPr>
            <a:endParaRPr sz="2000">
              <a:latin typeface="Times New Roman" panose="02020603050405020304"/>
              <a:ea typeface="Calibri" panose="020F0502020204030204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23850" y="332740"/>
            <a:ext cx="7893685" cy="2520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Приказ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 зачислении </a:t>
            </a:r>
            <a:r>
              <a:rPr lang="ru-RU" altLang="en-US" sz="2000">
                <a:latin typeface="Times New Roman" panose="02020603050405020304"/>
                <a:ea typeface="Calibri" panose="020F0502020204030204"/>
              </a:rPr>
              <a:t>-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это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внутренний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организационно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распорядительный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документ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учреждения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который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:  </a:t>
            </a:r>
          </a:p>
          <a:p>
            <a:pPr algn="l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подтверждает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факт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зачисления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обучающегося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на</a:t>
            </a: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образовательную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программу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;  </a:t>
            </a:r>
          </a:p>
          <a:p>
            <a:pPr algn="l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служит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основанием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для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включения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учащегося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списки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контингента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;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используется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для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отчётности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контроля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численностью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групп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88595"/>
            <a:ext cx="7890510" cy="877570"/>
          </a:xfrm>
        </p:spPr>
        <p:txBody>
          <a:bodyPr/>
          <a:lstStyle/>
          <a:p>
            <a:pPr algn="ctr"/>
            <a:br>
              <a:rPr lang="en-US" altLang="ru-RU" sz="2000" dirty="0"/>
            </a:br>
            <a:r>
              <a:rPr lang="ru-RU" sz="2000" dirty="0"/>
              <a:t> </a:t>
            </a:r>
          </a:p>
        </p:txBody>
      </p:sp>
      <p:sp>
        <p:nvSpPr>
          <p:cNvPr id="4" name="Текст 2"/>
          <p:cNvSpPr>
            <a:spLocks noGrp="1"/>
          </p:cNvSpPr>
          <p:nvPr/>
        </p:nvSpPr>
        <p:spPr>
          <a:xfrm>
            <a:off x="251460" y="3644900"/>
            <a:ext cx="8352790" cy="15455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0"/>
              </a:spcBef>
              <a:spcAft>
                <a:spcPts val="1000"/>
              </a:spcAft>
              <a:buFontTx/>
            </a:pPr>
            <a:endParaRPr lang="en-US" alt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51460" y="2708910"/>
            <a:ext cx="8047355" cy="3709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Нормативная база для разработки:</a:t>
            </a:r>
            <a:endParaRPr lang="en-US" altLang="en-US" sz="2000">
              <a:latin typeface="Times New Roman" panose="02020603050405020304"/>
              <a:ea typeface="Calibri" panose="020F0502020204030204"/>
            </a:endParaRP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1.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Федеральный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закон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№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273-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ФЗ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«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образовании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в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РФ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»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61):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 -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Регламентирует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порядок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отчисления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обучающихся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 -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Указывает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что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отчисление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возможно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: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   •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заявлению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родителей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законных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представителей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);</a:t>
            </a:r>
          </a:p>
          <a:p>
            <a:pPr algn="l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   •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инициативе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учреждения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нарушении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дисциплины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неуспеваемости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иных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грубых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нарушениях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).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2.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Локальные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акты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учреждения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: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 -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Устав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;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 -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Положение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\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Порядок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организации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 -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Правила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внутреннего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распорядка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</a:t>
            </a:r>
            <a:r>
              <a:rPr lang="ru-RU" altLang="en-US" sz="2000">
                <a:latin typeface="Times New Roman" panose="02020603050405020304"/>
                <a:ea typeface="Calibri" panose="020F0502020204030204"/>
              </a:rPr>
              <a:t> </a:t>
            </a:r>
            <a:endParaRPr sz="2000">
              <a:latin typeface="Times New Roman" panose="02020603050405020304"/>
              <a:ea typeface="Calibri" panose="020F0502020204030204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23850" y="332740"/>
            <a:ext cx="7893685" cy="2520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Приказ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 отчислении обучающихся </a:t>
            </a:r>
            <a:r>
              <a:rPr lang="ru-RU" altLang="en-US" sz="2000">
                <a:latin typeface="Times New Roman" panose="02020603050405020304"/>
                <a:ea typeface="Calibri" panose="020F0502020204030204"/>
              </a:rPr>
              <a:t>-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это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внутренний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распорядительный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документ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учреждения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который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официально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прекращает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обучение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ребенка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рамках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дополнительной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программы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Он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подтверждает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правомерность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действий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организации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фиксирует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дату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основания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условия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отчисления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</a:t>
            </a:r>
            <a:r>
              <a:rPr lang="ru-RU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endParaRPr lang="en-US" altLang="ru-RU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88595"/>
            <a:ext cx="7890510" cy="877570"/>
          </a:xfrm>
        </p:spPr>
        <p:txBody>
          <a:bodyPr/>
          <a:lstStyle/>
          <a:p>
            <a:pPr algn="ctr"/>
            <a:br>
              <a:rPr lang="en-US" altLang="ru-RU" sz="2000" dirty="0"/>
            </a:br>
            <a:r>
              <a:rPr lang="ru-RU" sz="2000" dirty="0"/>
              <a:t> </a:t>
            </a:r>
          </a:p>
        </p:txBody>
      </p:sp>
      <p:sp>
        <p:nvSpPr>
          <p:cNvPr id="4" name="Текст 2"/>
          <p:cNvSpPr>
            <a:spLocks noGrp="1"/>
          </p:cNvSpPr>
          <p:nvPr/>
        </p:nvSpPr>
        <p:spPr>
          <a:xfrm>
            <a:off x="251460" y="3644900"/>
            <a:ext cx="8352790" cy="15455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0"/>
              </a:spcBef>
              <a:spcAft>
                <a:spcPts val="1000"/>
              </a:spcAft>
              <a:buFontTx/>
            </a:pPr>
            <a:endParaRPr lang="en-US" alt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51460" y="2708910"/>
            <a:ext cx="8047355" cy="206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</a:rPr>
              <a:t>Нормативная база для разработки: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1.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Федеральный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закон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№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273-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ФЗ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«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образовании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в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РФ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»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(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ст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28):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 —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образовательная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организация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обязана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вести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учёт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посещаемости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успеваемости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обучающихся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2.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Приказ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Министерства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просвещения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РФ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от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27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июля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2022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г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</a:t>
            </a:r>
            <a:r>
              <a:rPr lang="" altLang="en-US" sz="2000">
                <a:latin typeface="Times New Roman" panose="02020603050405020304"/>
                <a:ea typeface="Calibri" panose="020F0502020204030204"/>
              </a:rPr>
              <a:t>№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629: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  — </a:t>
            </a:r>
            <a:r>
              <a:rPr lang="ru-RU" altLang="en-US" sz="2000">
                <a:latin typeface="Times New Roman" panose="02020603050405020304"/>
                <a:ea typeface="Calibri" panose="020F0502020204030204"/>
              </a:rPr>
              <a:t>т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ребования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к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организации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дополнительного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образования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</a:rPr>
              <a:t>детей</a:t>
            </a:r>
            <a:r>
              <a:rPr lang="en-US" altLang="ru-RU" sz="2000">
                <a:latin typeface="Times New Roman" panose="02020603050405020304"/>
                <a:ea typeface="Calibri" panose="020F0502020204030204"/>
              </a:rPr>
              <a:t>.  </a:t>
            </a:r>
            <a:endParaRPr sz="2000">
              <a:latin typeface="Times New Roman" panose="02020603050405020304"/>
              <a:ea typeface="Calibri" panose="020F0502020204030204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23850" y="332740"/>
            <a:ext cx="7893685" cy="2520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Журнал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учета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посещаемости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обучающихся</a:t>
            </a:r>
            <a:r>
              <a:rPr lang="ru-RU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altLang="en-US" sz="2000"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это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внутренний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документ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учреждения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который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: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фиксирует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посещаемость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занятий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;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служит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основанием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для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контроля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выполнения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образовательной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программы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;  </a:t>
            </a:r>
          </a:p>
          <a:p>
            <a:pPr algn="just" defTabSz="266700">
              <a:lnSpc>
                <a:spcPct val="107000"/>
              </a:lnSpc>
            </a:pP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-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используется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для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отчётности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перед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контролирующими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органами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88595"/>
            <a:ext cx="7890510" cy="877570"/>
          </a:xfrm>
        </p:spPr>
        <p:txBody>
          <a:bodyPr/>
          <a:lstStyle/>
          <a:p>
            <a:pPr algn="ctr"/>
            <a:br>
              <a:rPr lang="en-US" altLang="ru-RU" sz="2000" dirty="0"/>
            </a:br>
            <a:r>
              <a:rPr lang="ru-RU" sz="2000" dirty="0"/>
              <a:t> </a:t>
            </a:r>
          </a:p>
        </p:txBody>
      </p:sp>
      <p:sp>
        <p:nvSpPr>
          <p:cNvPr id="4" name="Текст 2"/>
          <p:cNvSpPr>
            <a:spLocks noGrp="1"/>
          </p:cNvSpPr>
          <p:nvPr/>
        </p:nvSpPr>
        <p:spPr>
          <a:xfrm>
            <a:off x="251460" y="3644900"/>
            <a:ext cx="8352790" cy="154559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0"/>
              </a:spcBef>
              <a:spcAft>
                <a:spcPts val="1000"/>
              </a:spcAft>
              <a:buFontTx/>
            </a:pPr>
            <a:endParaRPr lang="en-US" alt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323850" y="332740"/>
            <a:ext cx="7893685" cy="25203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Расписание</a:t>
            </a:r>
            <a:r>
              <a:rPr lang="en-US" altLang="ru-RU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занятий</a:t>
            </a:r>
            <a:r>
              <a:rPr lang="ru-RU" altLang="en-US" sz="2000" b="1">
                <a:solidFill>
                  <a:srgbClr val="C00000"/>
                </a:solidFill>
                <a:latin typeface="Times New Roman" panose="02020603050405020304"/>
                <a:ea typeface="Calibri" panose="020F0502020204030204"/>
              </a:rPr>
              <a:t> педагогов дополнительного образования </a:t>
            </a:r>
            <a:r>
              <a:rPr lang="ru-RU" altLang="en-US" sz="2000"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algn="ctr" defTabSz="266700">
              <a:lnSpc>
                <a:spcPct val="107000"/>
              </a:lnSpc>
            </a:pPr>
            <a:endParaRPr lang="ru-RU" altLang="en-US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  <a:p>
            <a:pPr algn="just" defTabSz="266700">
              <a:lnSpc>
                <a:spcPct val="107000"/>
              </a:lnSpc>
            </a:pP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Расписание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составляется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для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создания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наиболее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благоприятного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режима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труда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отдыха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обучающихся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организацией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осуществляющей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образовательную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деятельность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представлению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педагогических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работников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учётом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пожеланий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обучающихся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,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родителей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(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законных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представителей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)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несовершеннолетних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обучающихся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и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возрастных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особенностей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en-US" altLang="en-US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обучающихся</a:t>
            </a:r>
            <a:r>
              <a:rPr lang="en-US" altLang="ru-RU" sz="2000" b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. </a:t>
            </a:r>
          </a:p>
          <a:p>
            <a:pPr algn="just" defTabSz="266700">
              <a:lnSpc>
                <a:spcPct val="107000"/>
              </a:lnSpc>
            </a:pPr>
            <a:endParaRPr lang="en-US" altLang="ru-RU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  <a:sym typeface="+mn-ea"/>
            </a:endParaRPr>
          </a:p>
          <a:p>
            <a:pPr algn="just" defTabSz="266700">
              <a:lnSpc>
                <a:spcPct val="107000"/>
              </a:lnSpc>
            </a:pPr>
            <a:r>
              <a:rPr sz="2000">
                <a:latin typeface="Times New Roman" panose="02020603050405020304"/>
                <a:ea typeface="Calibri" panose="020F0502020204030204"/>
                <a:sym typeface="+mn-ea"/>
              </a:rPr>
              <a:t>Нормативная база: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endParaRPr lang="en-US" altLang="ru-RU" sz="2000">
              <a:latin typeface="Times New Roman" panose="02020603050405020304"/>
              <a:ea typeface="Calibri" panose="020F0502020204030204"/>
            </a:endParaRPr>
          </a:p>
          <a:p>
            <a:pPr algn="just" defTabSz="266700">
              <a:lnSpc>
                <a:spcPct val="107000"/>
              </a:lnSpc>
            </a:pPr>
            <a:r>
              <a:rPr lang="ru-RU" altLang="en-US" sz="2000">
                <a:latin typeface="Times New Roman" panose="02020603050405020304"/>
                <a:ea typeface="Calibri" panose="020F0502020204030204"/>
                <a:sym typeface="+mn-ea"/>
              </a:rPr>
              <a:t>1.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Приказ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Министерства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просвещения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РФ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от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27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июля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2022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г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. </a:t>
            </a:r>
            <a:r>
              <a:rPr lang="en-US" altLang="en-US" sz="2000">
                <a:latin typeface="Times New Roman" panose="02020603050405020304"/>
                <a:ea typeface="Calibri" panose="020F0502020204030204"/>
                <a:sym typeface="+mn-ea"/>
              </a:rPr>
              <a:t>№</a:t>
            </a:r>
            <a:r>
              <a:rPr lang="en-US" altLang="ru-RU" sz="2000">
                <a:latin typeface="Times New Roman" panose="02020603050405020304"/>
                <a:ea typeface="Calibri" panose="020F0502020204030204"/>
                <a:sym typeface="+mn-ea"/>
              </a:rPr>
              <a:t> 629</a:t>
            </a:r>
            <a:r>
              <a:rPr lang="ru-RU" altLang="en-US" sz="2000">
                <a:latin typeface="Times New Roman" panose="02020603050405020304"/>
                <a:ea typeface="Calibri" panose="020F0502020204030204"/>
                <a:sym typeface="+mn-ea"/>
              </a:rPr>
              <a:t>.</a:t>
            </a:r>
            <a:endParaRPr lang="en-US" altLang="ru-RU" sz="2000">
              <a:latin typeface="Times New Roman" panose="02020603050405020304"/>
              <a:ea typeface="Calibri" panose="020F0502020204030204"/>
              <a:sym typeface="+mn-ea"/>
            </a:endParaRPr>
          </a:p>
          <a:p>
            <a:pPr algn="just" defTabSz="266700">
              <a:lnSpc>
                <a:spcPct val="107000"/>
              </a:lnSpc>
            </a:pPr>
            <a:r>
              <a:rPr lang="ru-RU" altLang="en-US" sz="2000">
                <a:latin typeface="Times New Roman" panose="02020603050405020304"/>
                <a:ea typeface="Calibri" panose="020F0502020204030204"/>
                <a:sym typeface="+mn-ea"/>
              </a:rPr>
              <a:t>2. </a:t>
            </a:r>
            <a:r>
              <a:rPr sz="2000">
                <a:latin typeface="Times New Roman" panose="02020603050405020304"/>
                <a:ea typeface="Calibri" panose="020F0502020204030204"/>
                <a:sym typeface="+mn-ea"/>
              </a:rPr>
              <a:t>СанПиН 1.2.3685-21 от 28.01.2021 № 2.</a:t>
            </a:r>
            <a:endParaRPr sz="2000">
              <a:latin typeface="Times New Roman" panose="02020603050405020304"/>
              <a:ea typeface="Calibri" panose="020F0502020204030204"/>
            </a:endParaRPr>
          </a:p>
          <a:p>
            <a:pPr algn="just" defTabSz="266700">
              <a:lnSpc>
                <a:spcPct val="107000"/>
              </a:lnSpc>
            </a:pPr>
            <a:endParaRPr lang="en-US" altLang="ru-RU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  <a:p>
            <a:pPr algn="just" defTabSz="266700">
              <a:lnSpc>
                <a:spcPct val="107000"/>
              </a:lnSpc>
            </a:pPr>
            <a:endParaRPr lang="en-US" altLang="ru-RU" sz="2000" b="1">
              <a:solidFill>
                <a:srgbClr val="002060"/>
              </a:solidFill>
              <a:latin typeface="Times New Roman" panose="02020603050405020304"/>
              <a:ea typeface="Calibri" panose="020F050202020403020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mple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</TotalTime>
  <Words>1472</Words>
  <Application>Microsoft Office PowerPoint</Application>
  <PresentationFormat>Экран (4:3)</PresentationFormat>
  <Paragraphs>105</Paragraphs>
  <Slides>13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</vt:lpstr>
      <vt:lpstr>Times New Roman</vt:lpstr>
      <vt:lpstr>Verdana</vt:lpstr>
      <vt:lpstr>Wingdings</vt:lpstr>
      <vt:lpstr>Соседство</vt:lpstr>
      <vt:lpstr>sample</vt:lpstr>
      <vt:lpstr>Image</vt:lpstr>
      <vt:lpstr>Требования к разработке внутренних локальных нормативных актов по регулированию дополнительного образования в образовательном учреждении. Целевые установки по охвату детей дополнительным образованием. </vt:lpstr>
      <vt:lpstr>Презентация PowerPoint</vt:lpstr>
      <vt:lpstr>Презентация PowerPoint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Целевые установки по охвату детей дополнительным образованием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Айару</cp:lastModifiedBy>
  <cp:revision>76</cp:revision>
  <cp:lastPrinted>2021-11-26T02:17:00Z</cp:lastPrinted>
  <dcterms:created xsi:type="dcterms:W3CDTF">2019-06-20T09:38:00Z</dcterms:created>
  <dcterms:modified xsi:type="dcterms:W3CDTF">2025-06-04T00:59:11Z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0921893C014C401F8884FB0A21ED16FF_13</vt:lpwstr>
  </property>
  <property fmtid="{D5CDD505-2E9C-101B-9397-08002B2CF9AE}" pid="3" name="KSOProductBuildVer">
    <vt:lpwstr>1049-12.2.0.21179</vt:lpwstr>
  </property>
</Properties>
</file>