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1"/>
  </p:notesMasterIdLst>
  <p:sldIdLst>
    <p:sldId id="282" r:id="rId2"/>
    <p:sldId id="340" r:id="rId3"/>
    <p:sldId id="372" r:id="rId4"/>
    <p:sldId id="286" r:id="rId5"/>
    <p:sldId id="313" r:id="rId6"/>
    <p:sldId id="371" r:id="rId7"/>
    <p:sldId id="301" r:id="rId8"/>
    <p:sldId id="312" r:id="rId9"/>
    <p:sldId id="314" r:id="rId10"/>
    <p:sldId id="302" r:id="rId11"/>
    <p:sldId id="315" r:id="rId12"/>
    <p:sldId id="257" r:id="rId13"/>
    <p:sldId id="259" r:id="rId14"/>
    <p:sldId id="260" r:id="rId15"/>
    <p:sldId id="270" r:id="rId16"/>
    <p:sldId id="258" r:id="rId17"/>
    <p:sldId id="316" r:id="rId18"/>
    <p:sldId id="266" r:id="rId19"/>
    <p:sldId id="317" r:id="rId20"/>
    <p:sldId id="321" r:id="rId21"/>
    <p:sldId id="261" r:id="rId22"/>
    <p:sldId id="376" r:id="rId23"/>
    <p:sldId id="271" r:id="rId24"/>
    <p:sldId id="269" r:id="rId25"/>
    <p:sldId id="277" r:id="rId26"/>
    <p:sldId id="339" r:id="rId27"/>
    <p:sldId id="323" r:id="rId28"/>
    <p:sldId id="326" r:id="rId29"/>
    <p:sldId id="324" r:id="rId30"/>
    <p:sldId id="325" r:id="rId31"/>
    <p:sldId id="303" r:id="rId32"/>
    <p:sldId id="327" r:id="rId33"/>
    <p:sldId id="328" r:id="rId34"/>
    <p:sldId id="264" r:id="rId35"/>
    <p:sldId id="331" r:id="rId36"/>
    <p:sldId id="330" r:id="rId37"/>
    <p:sldId id="336" r:id="rId38"/>
    <p:sldId id="377" r:id="rId39"/>
    <p:sldId id="332" r:id="rId40"/>
    <p:sldId id="311" r:id="rId41"/>
    <p:sldId id="334" r:id="rId42"/>
    <p:sldId id="338" r:id="rId43"/>
    <p:sldId id="337" r:id="rId44"/>
    <p:sldId id="318" r:id="rId45"/>
    <p:sldId id="320" r:id="rId46"/>
    <p:sldId id="307" r:id="rId47"/>
    <p:sldId id="308" r:id="rId48"/>
    <p:sldId id="310" r:id="rId49"/>
    <p:sldId id="309" r:id="rId50"/>
  </p:sldIdLst>
  <p:sldSz cx="13716000" cy="10287000"/>
  <p:notesSz cx="6858000" cy="9144000"/>
  <p:embeddedFontLst>
    <p:embeddedFont>
      <p:font typeface="Calibri" panose="020F0502020204030204" pitchFamily="34" charset="0"/>
      <p:regular r:id="rId52"/>
      <p:bold r:id="rId53"/>
      <p:italic r:id="rId54"/>
      <p:boldItalic r:id="rId55"/>
    </p:embeddedFont>
    <p:embeddedFont>
      <p:font typeface="Calibri Light" panose="020F0302020204030204" pitchFamily="34" charset="0"/>
      <p:regular r:id="rId56"/>
      <p:italic r:id="rId57"/>
    </p:embeddedFont>
    <p:embeddedFont>
      <p:font typeface="Century Gothic" panose="020B0502020202020204" pitchFamily="34" charset="0"/>
      <p:regular r:id="rId58"/>
      <p:bold r:id="rId59"/>
      <p:italic r:id="rId60"/>
      <p:boldItalic r:id="rId61"/>
    </p:embeddedFont>
    <p:embeddedFont>
      <p:font typeface="Wingdings 3" panose="05040102010807070707" pitchFamily="18" charset="2"/>
      <p:regular r:id="rId6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95406BD0-DD2A-4B81-8344-C354BA36667C}">
          <p14:sldIdLst>
            <p14:sldId id="282"/>
            <p14:sldId id="340"/>
            <p14:sldId id="372"/>
            <p14:sldId id="286"/>
            <p14:sldId id="313"/>
            <p14:sldId id="371"/>
            <p14:sldId id="301"/>
            <p14:sldId id="312"/>
            <p14:sldId id="314"/>
            <p14:sldId id="302"/>
            <p14:sldId id="315"/>
            <p14:sldId id="257"/>
            <p14:sldId id="259"/>
            <p14:sldId id="260"/>
            <p14:sldId id="270"/>
            <p14:sldId id="258"/>
            <p14:sldId id="316"/>
            <p14:sldId id="266"/>
            <p14:sldId id="317"/>
            <p14:sldId id="321"/>
            <p14:sldId id="261"/>
            <p14:sldId id="376"/>
            <p14:sldId id="271"/>
            <p14:sldId id="269"/>
            <p14:sldId id="277"/>
          </p14:sldIdLst>
        </p14:section>
        <p14:section name="Содержание программы" id="{383E5EE5-72CF-494D-9A3A-76610E1CC78A}">
          <p14:sldIdLst>
            <p14:sldId id="339"/>
            <p14:sldId id="323"/>
            <p14:sldId id="326"/>
            <p14:sldId id="324"/>
            <p14:sldId id="325"/>
          </p14:sldIdLst>
        </p14:section>
        <p14:section name="Организационно-педагогические условия" id="{4880FFE1-E72C-452E-8C9B-84C2E395DBDC}">
          <p14:sldIdLst>
            <p14:sldId id="303"/>
            <p14:sldId id="327"/>
            <p14:sldId id="328"/>
            <p14:sldId id="264"/>
            <p14:sldId id="331"/>
            <p14:sldId id="330"/>
            <p14:sldId id="336"/>
            <p14:sldId id="377"/>
            <p14:sldId id="332"/>
            <p14:sldId id="311"/>
            <p14:sldId id="334"/>
            <p14:sldId id="338"/>
            <p14:sldId id="337"/>
          </p14:sldIdLst>
        </p14:section>
        <p14:section name="Раздел без заголовка" id="{7E993492-E2CA-4292-821B-2166B87EA482}">
          <p14:sldIdLst>
            <p14:sldId id="318"/>
            <p14:sldId id="320"/>
            <p14:sldId id="307"/>
            <p14:sldId id="308"/>
            <p14:sldId id="310"/>
            <p14:sldId id="309"/>
          </p14:sldIdLst>
        </p14:section>
      </p14:sectionLst>
    </p:ext>
    <p:ext uri="{EFAFB233-063F-42B5-8137-9DF3F51BA10A}">
      <p15:sldGuideLst xmlns:p15="http://schemas.microsoft.com/office/powerpoint/2012/main">
        <p15:guide id="1" orient="horz" pos="216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602" autoAdjust="0"/>
  </p:normalViewPr>
  <p:slideViewPr>
    <p:cSldViewPr>
      <p:cViewPr varScale="1">
        <p:scale>
          <a:sx n="67" d="100"/>
          <a:sy n="67" d="100"/>
        </p:scale>
        <p:origin x="1914" y="90"/>
      </p:cViewPr>
      <p:guideLst>
        <p:guide orient="horz" pos="2160"/>
        <p:guide pos="216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699A2-C6C7-4865-B09B-4A20AF1D8C75}" type="datetimeFigureOut">
              <a:rPr lang="ru-RU" smtClean="0"/>
              <a:t>04.06.2025</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F518F-46B8-4A22-B8BE-FF6FE8ABE2D8}" type="slidenum">
              <a:rPr lang="ru-RU" smtClean="0"/>
              <a:t>‹#›</a:t>
            </a:fld>
            <a:endParaRPr lang="ru-RU"/>
          </a:p>
        </p:txBody>
      </p:sp>
    </p:spTree>
    <p:extLst>
      <p:ext uri="{BB962C8B-B14F-4D97-AF65-F5344CB8AC3E}">
        <p14:creationId xmlns:p14="http://schemas.microsoft.com/office/powerpoint/2010/main" val="242882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F903C0-0F08-45FA-AC0B-7761FAC7EF42}" type="slidenum">
              <a:rPr lang="ru-RU" smtClean="0"/>
              <a:t>3</a:t>
            </a:fld>
            <a:endParaRPr lang="ru-RU"/>
          </a:p>
        </p:txBody>
      </p:sp>
    </p:spTree>
    <p:extLst>
      <p:ext uri="{BB962C8B-B14F-4D97-AF65-F5344CB8AC3E}">
        <p14:creationId xmlns:p14="http://schemas.microsoft.com/office/powerpoint/2010/main" val="2711832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13F518F-46B8-4A22-B8BE-FF6FE8ABE2D8}" type="slidenum">
              <a:rPr lang="ru-RU" smtClean="0"/>
              <a:t>19</a:t>
            </a:fld>
            <a:endParaRPr lang="ru-RU"/>
          </a:p>
        </p:txBody>
      </p:sp>
    </p:spTree>
    <p:extLst>
      <p:ext uri="{BB962C8B-B14F-4D97-AF65-F5344CB8AC3E}">
        <p14:creationId xmlns:p14="http://schemas.microsoft.com/office/powerpoint/2010/main" val="628975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EF903C0-0F08-45FA-AC0B-7761FAC7EF42}" type="slidenum">
              <a:rPr lang="ru-RU" smtClean="0"/>
              <a:t>22</a:t>
            </a:fld>
            <a:endParaRPr lang="ru-RU"/>
          </a:p>
        </p:txBody>
      </p:sp>
    </p:spTree>
    <p:extLst>
      <p:ext uri="{BB962C8B-B14F-4D97-AF65-F5344CB8AC3E}">
        <p14:creationId xmlns:p14="http://schemas.microsoft.com/office/powerpoint/2010/main" val="19533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113F518F-46B8-4A22-B8BE-FF6FE8ABE2D8}" type="slidenum">
              <a:rPr lang="ru-RU" smtClean="0"/>
              <a:t>35</a:t>
            </a:fld>
            <a:endParaRPr lang="ru-RU"/>
          </a:p>
        </p:txBody>
      </p:sp>
    </p:spTree>
    <p:extLst>
      <p:ext uri="{BB962C8B-B14F-4D97-AF65-F5344CB8AC3E}">
        <p14:creationId xmlns:p14="http://schemas.microsoft.com/office/powerpoint/2010/main" val="1105625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6502400" y="1754897"/>
            <a:ext cx="7222253" cy="7490703"/>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800101" y="800101"/>
            <a:ext cx="9232070" cy="4686302"/>
          </a:xfrm>
        </p:spPr>
        <p:txBody>
          <a:bodyPr anchor="b">
            <a:normAutofit/>
          </a:bodyPr>
          <a:lstStyle>
            <a:lvl1pPr algn="l">
              <a:defRPr sz="6600">
                <a:effectLst/>
              </a:defRPr>
            </a:lvl1pPr>
          </a:lstStyle>
          <a:p>
            <a:r>
              <a:rPr lang="ru-RU"/>
              <a:t>Образец заголовка</a:t>
            </a:r>
            <a:endParaRPr lang="en-US" dirty="0"/>
          </a:p>
        </p:txBody>
      </p:sp>
      <p:sp>
        <p:nvSpPr>
          <p:cNvPr id="3" name="Subtitle 2"/>
          <p:cNvSpPr>
            <a:spLocks noGrp="1"/>
          </p:cNvSpPr>
          <p:nvPr>
            <p:ph type="subTitle" idx="1"/>
          </p:nvPr>
        </p:nvSpPr>
        <p:spPr>
          <a:xfrm>
            <a:off x="800100" y="5765802"/>
            <a:ext cx="7431375" cy="2870199"/>
          </a:xfrm>
        </p:spPr>
        <p:txBody>
          <a:bodyPr anchor="t">
            <a:normAutofit/>
          </a:bodyPr>
          <a:lstStyle>
            <a:lvl1pPr marL="0" indent="0" algn="l">
              <a:buNone/>
              <a:defRPr sz="3000">
                <a:solidFill>
                  <a:schemeClr val="bg2">
                    <a:lumMod val="7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964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00101" y="6743700"/>
            <a:ext cx="9832301" cy="2286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800100" y="800100"/>
            <a:ext cx="12115800" cy="46863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9" name="Text Placeholder 9"/>
          <p:cNvSpPr>
            <a:spLocks noGrp="1"/>
          </p:cNvSpPr>
          <p:nvPr>
            <p:ph type="body" sz="quarter" idx="14"/>
          </p:nvPr>
        </p:nvSpPr>
        <p:spPr>
          <a:xfrm>
            <a:off x="1143003" y="5765801"/>
            <a:ext cx="10921998" cy="685800"/>
          </a:xfrm>
        </p:spPr>
        <p:txBody>
          <a:bodyPr anchor="t">
            <a:normAutofit/>
          </a:bodyPr>
          <a:lstStyle>
            <a:lvl1pPr marL="0" indent="0">
              <a:buFontTx/>
              <a:buNone/>
              <a:defRPr sz="2400"/>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1D8BD707-D9CF-40AE-B4C6-C98DA3205C09}" type="datetimeFigureOut">
              <a:rPr lang="en-US" smtClean="0"/>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87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00100" y="800100"/>
            <a:ext cx="12115800" cy="4343400"/>
          </a:xfrm>
        </p:spPr>
        <p:txBody>
          <a:bodyPr anchor="ctr">
            <a:normAutofit/>
          </a:bodyPr>
          <a:lstStyle>
            <a:lvl1pPr algn="l">
              <a:defRPr sz="4200" b="0" cap="all"/>
            </a:lvl1pPr>
          </a:lstStyle>
          <a:p>
            <a:r>
              <a:rPr lang="ru-RU"/>
              <a:t>Образец заголовка</a:t>
            </a:r>
            <a:endParaRPr lang="en-US" dirty="0"/>
          </a:p>
        </p:txBody>
      </p:sp>
      <p:sp>
        <p:nvSpPr>
          <p:cNvPr id="3" name="Text Placeholder 2"/>
          <p:cNvSpPr>
            <a:spLocks noGrp="1"/>
          </p:cNvSpPr>
          <p:nvPr>
            <p:ph type="body" idx="1"/>
          </p:nvPr>
        </p:nvSpPr>
        <p:spPr>
          <a:xfrm>
            <a:off x="800100" y="6172200"/>
            <a:ext cx="9575328" cy="2857500"/>
          </a:xfrm>
        </p:spPr>
        <p:txBody>
          <a:bodyPr anchor="ctr">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1954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84425" y="800100"/>
            <a:ext cx="10289681" cy="4343400"/>
          </a:xfrm>
        </p:spPr>
        <p:txBody>
          <a:bodyPr anchor="ctr">
            <a:normAutofit/>
          </a:bodyPr>
          <a:lstStyle>
            <a:lvl1pPr algn="l">
              <a:defRPr sz="4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00201" y="5143500"/>
            <a:ext cx="9603701" cy="723900"/>
          </a:xfrm>
        </p:spPr>
        <p:txBody>
          <a:bodyPr anchor="ctr"/>
          <a:lstStyle>
            <a:lvl1pPr marL="0" indent="0">
              <a:buFontTx/>
              <a:buNone/>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ru-RU"/>
              <a:t>Образец текста</a:t>
            </a:r>
          </a:p>
        </p:txBody>
      </p:sp>
      <p:sp>
        <p:nvSpPr>
          <p:cNvPr id="3" name="Text Placeholder 2"/>
          <p:cNvSpPr>
            <a:spLocks noGrp="1"/>
          </p:cNvSpPr>
          <p:nvPr>
            <p:ph type="body" idx="1"/>
          </p:nvPr>
        </p:nvSpPr>
        <p:spPr>
          <a:xfrm>
            <a:off x="800101" y="6451605"/>
            <a:ext cx="9573542" cy="2578095"/>
          </a:xfrm>
        </p:spPr>
        <p:txBody>
          <a:bodyPr anchor="ctr">
            <a:normAutofit/>
          </a:bodyPr>
          <a:lstStyle>
            <a:lvl1pPr marL="0" indent="0" algn="l">
              <a:buNone/>
              <a:defRPr sz="30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342901" y="1065936"/>
            <a:ext cx="685979"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1544301" y="4152902"/>
            <a:ext cx="685979"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15803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00101" y="5143500"/>
            <a:ext cx="9573542" cy="2546100"/>
          </a:xfrm>
        </p:spPr>
        <p:txBody>
          <a:bodyPr anchor="b">
            <a:normAutofit/>
          </a:bodyPr>
          <a:lstStyle>
            <a:lvl1pPr algn="l">
              <a:defRPr sz="4200" b="0" cap="all"/>
            </a:lvl1pPr>
          </a:lstStyle>
          <a:p>
            <a:r>
              <a:rPr lang="ru-RU"/>
              <a:t>Образец заголовка</a:t>
            </a:r>
            <a:endParaRPr lang="en-US" dirty="0"/>
          </a:p>
        </p:txBody>
      </p:sp>
      <p:sp>
        <p:nvSpPr>
          <p:cNvPr id="3" name="Text Placeholder 2"/>
          <p:cNvSpPr>
            <a:spLocks noGrp="1"/>
          </p:cNvSpPr>
          <p:nvPr>
            <p:ph type="body" idx="1"/>
          </p:nvPr>
        </p:nvSpPr>
        <p:spPr>
          <a:xfrm>
            <a:off x="800100" y="7699470"/>
            <a:ext cx="9575328" cy="1330229"/>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9180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84426" y="800100"/>
            <a:ext cx="10289679" cy="4343400"/>
          </a:xfrm>
        </p:spPr>
        <p:txBody>
          <a:bodyPr anchor="ctr">
            <a:normAutofit/>
          </a:bodyPr>
          <a:lstStyle>
            <a:lvl1pPr algn="l">
              <a:defRPr sz="4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800101" y="5829300"/>
            <a:ext cx="9573542" cy="1574799"/>
          </a:xfrm>
        </p:spPr>
        <p:txBody>
          <a:bodyPr vert="horz" lIns="91440" tIns="45720" rIns="91440" bIns="45720" rtlCol="0" anchor="b">
            <a:normAutofit/>
          </a:bodyPr>
          <a:lstStyle>
            <a:lvl1pPr>
              <a:buNone/>
              <a:defRPr lang="en-US" sz="3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800100" y="7429500"/>
            <a:ext cx="9573540" cy="1600200"/>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342901" y="1065936"/>
            <a:ext cx="685979" cy="877164"/>
          </a:xfrm>
          <a:prstGeom prst="rect">
            <a:avLst/>
          </a:prstGeom>
        </p:spPr>
        <p:txBody>
          <a:bodyPr vert="horz" lIns="137160" tIns="68580" rIns="137160" bIns="68580" rtlCol="0" anchor="ctr">
            <a:noAutofit/>
          </a:bodyPr>
          <a:lstStyle/>
          <a:p>
            <a:pPr lvl="0"/>
            <a:r>
              <a:rPr lang="en-US" sz="12000" dirty="0">
                <a:solidFill>
                  <a:schemeClr val="tx1"/>
                </a:solidFill>
                <a:effectLst/>
              </a:rPr>
              <a:t>“</a:t>
            </a:r>
          </a:p>
        </p:txBody>
      </p:sp>
      <p:sp>
        <p:nvSpPr>
          <p:cNvPr id="15" name="TextBox 14"/>
          <p:cNvSpPr txBox="1"/>
          <p:nvPr/>
        </p:nvSpPr>
        <p:spPr>
          <a:xfrm>
            <a:off x="11544301" y="4152902"/>
            <a:ext cx="685979" cy="877164"/>
          </a:xfrm>
          <a:prstGeom prst="rect">
            <a:avLst/>
          </a:prstGeom>
        </p:spPr>
        <p:txBody>
          <a:bodyPr vert="horz" lIns="137160" tIns="68580" rIns="137160" bIns="68580" rtlCol="0" anchor="ctr">
            <a:noAutofit/>
          </a:bodyPr>
          <a:lstStyle/>
          <a:p>
            <a:pPr lvl="0" algn="r"/>
            <a:r>
              <a:rPr lang="en-US" sz="12000" dirty="0">
                <a:solidFill>
                  <a:schemeClr val="tx1"/>
                </a:solidFill>
                <a:effectLst/>
              </a:rPr>
              <a:t>”</a:t>
            </a:r>
          </a:p>
        </p:txBody>
      </p:sp>
    </p:spTree>
    <p:extLst>
      <p:ext uri="{BB962C8B-B14F-4D97-AF65-F5344CB8AC3E}">
        <p14:creationId xmlns:p14="http://schemas.microsoft.com/office/powerpoint/2010/main" val="4157131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800100" y="800100"/>
            <a:ext cx="11288487" cy="4343400"/>
          </a:xfrm>
        </p:spPr>
        <p:txBody>
          <a:bodyPr vert="horz" lIns="91440" tIns="45720" rIns="91440" bIns="45720" rtlCol="0" anchor="ctr">
            <a:normAutofit/>
          </a:bodyPr>
          <a:lstStyle>
            <a:lvl1pPr>
              <a:defRPr lang="en-US" sz="42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800101" y="5892801"/>
            <a:ext cx="9573542" cy="1257300"/>
          </a:xfrm>
        </p:spPr>
        <p:txBody>
          <a:bodyPr vert="horz" lIns="91440" tIns="45720" rIns="91440" bIns="45720" rtlCol="0" anchor="b">
            <a:normAutofit/>
          </a:bodyPr>
          <a:lstStyle>
            <a:lvl1pPr>
              <a:buNone/>
              <a:defRPr lang="en-US" sz="3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800100" y="7150103"/>
            <a:ext cx="9573540" cy="1879598"/>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9998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800101" y="6743700"/>
            <a:ext cx="9832301" cy="2286000"/>
          </a:xfrm>
        </p:spPr>
        <p:txBody>
          <a:bodyPr>
            <a:normAutofit/>
          </a:bodyPr>
          <a:lstStyle>
            <a:lvl1pPr algn="l">
              <a:defRPr sz="42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800101" y="800102"/>
            <a:ext cx="9832301" cy="5651505"/>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587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49609" y="800100"/>
            <a:ext cx="3066291" cy="6629400"/>
          </a:xfrm>
        </p:spPr>
        <p:txBody>
          <a:bodyPr vert="eaVert">
            <a:normAutofit/>
          </a:bodyPr>
          <a:lstStyle>
            <a:lvl1pPr>
              <a:defRPr sz="42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800100" y="800100"/>
            <a:ext cx="8775018" cy="8229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9286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942975" y="2738438"/>
            <a:ext cx="58293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943725" y="2738438"/>
            <a:ext cx="5829300"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21178AE-B1BE-4C37-A830-B444E56421DE}" type="datetimeFigureOut">
              <a:rPr lang="ru-RU" smtClean="0"/>
              <a:t>04.06.2025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33D03A9-7340-4CE8-894B-9D25C8A3651F}" type="slidenum">
              <a:rPr lang="ru-RU" smtClean="0"/>
              <a:t>‹#›</a:t>
            </a:fld>
            <a:endParaRPr lang="ru-RU"/>
          </a:p>
        </p:txBody>
      </p:sp>
    </p:spTree>
    <p:extLst>
      <p:ext uri="{BB962C8B-B14F-4D97-AF65-F5344CB8AC3E}">
        <p14:creationId xmlns:p14="http://schemas.microsoft.com/office/powerpoint/2010/main" val="3411071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800101" y="6743700"/>
            <a:ext cx="9832301" cy="2286000"/>
          </a:xfrm>
        </p:spPr>
        <p:txBody>
          <a:bodyPr/>
          <a:lstStyle/>
          <a:p>
            <a:r>
              <a:rPr lang="ru-RU"/>
              <a:t>Образец заголовка</a:t>
            </a:r>
            <a:endParaRPr lang="en-US" dirty="0"/>
          </a:p>
        </p:txBody>
      </p:sp>
      <p:sp>
        <p:nvSpPr>
          <p:cNvPr id="3" name="Content Placeholder 2"/>
          <p:cNvSpPr>
            <a:spLocks noGrp="1"/>
          </p:cNvSpPr>
          <p:nvPr>
            <p:ph idx="1"/>
          </p:nvPr>
        </p:nvSpPr>
        <p:spPr>
          <a:xfrm>
            <a:off x="800101" y="800100"/>
            <a:ext cx="9832301" cy="565150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5207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00100" y="2971799"/>
            <a:ext cx="9603702" cy="3479801"/>
          </a:xfrm>
        </p:spPr>
        <p:txBody>
          <a:bodyPr anchor="b">
            <a:normAutofit/>
          </a:bodyPr>
          <a:lstStyle>
            <a:lvl1pPr algn="l">
              <a:defRPr sz="4800" b="0" cap="all"/>
            </a:lvl1pPr>
          </a:lstStyle>
          <a:p>
            <a:r>
              <a:rPr lang="ru-RU"/>
              <a:t>Образец заголовка</a:t>
            </a:r>
            <a:endParaRPr lang="en-US" dirty="0"/>
          </a:p>
        </p:txBody>
      </p:sp>
      <p:sp>
        <p:nvSpPr>
          <p:cNvPr id="3" name="Text Placeholder 2"/>
          <p:cNvSpPr>
            <a:spLocks noGrp="1"/>
          </p:cNvSpPr>
          <p:nvPr>
            <p:ph type="body" idx="1"/>
          </p:nvPr>
        </p:nvSpPr>
        <p:spPr>
          <a:xfrm>
            <a:off x="800101" y="6731000"/>
            <a:ext cx="9603701" cy="2298701"/>
          </a:xfrm>
        </p:spPr>
        <p:txBody>
          <a:bodyPr anchor="t">
            <a:normAutofit/>
          </a:bodyPr>
          <a:lstStyle>
            <a:lvl1pPr marL="0" indent="0" algn="l">
              <a:buNone/>
              <a:defRPr sz="2700">
                <a:solidFill>
                  <a:schemeClr val="bg2">
                    <a:lumMod val="7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193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800101" y="6743700"/>
            <a:ext cx="9832301" cy="2286000"/>
          </a:xfrm>
        </p:spPr>
        <p:txBody>
          <a:bodyPr>
            <a:normAutofit/>
          </a:bodyPr>
          <a:lstStyle>
            <a:lvl1pPr>
              <a:defRPr sz="4800"/>
            </a:lvl1pPr>
          </a:lstStyle>
          <a:p>
            <a:r>
              <a:rPr lang="ru-RU"/>
              <a:t>Образец заголовка</a:t>
            </a:r>
            <a:endParaRPr lang="en-US" dirty="0"/>
          </a:p>
        </p:txBody>
      </p:sp>
      <p:sp>
        <p:nvSpPr>
          <p:cNvPr id="11" name="Content Placeholder 3"/>
          <p:cNvSpPr>
            <a:spLocks noGrp="1"/>
          </p:cNvSpPr>
          <p:nvPr>
            <p:ph sz="half" idx="13"/>
          </p:nvPr>
        </p:nvSpPr>
        <p:spPr>
          <a:xfrm>
            <a:off x="800101" y="800100"/>
            <a:ext cx="5924951" cy="5651501"/>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6993543" y="800100"/>
            <a:ext cx="5922357" cy="56388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825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00101" y="6743700"/>
            <a:ext cx="9832301" cy="2286000"/>
          </a:xfrm>
        </p:spPr>
        <p:txBody>
          <a:bodyPr>
            <a:normAutofit/>
          </a:bodyPr>
          <a:lstStyle>
            <a:lvl1pPr>
              <a:defRPr sz="4800"/>
            </a:lvl1pPr>
          </a:lstStyle>
          <a:p>
            <a:r>
              <a:rPr lang="ru-RU"/>
              <a:t>Образец заголовка</a:t>
            </a:r>
            <a:endParaRPr lang="en-US" dirty="0"/>
          </a:p>
        </p:txBody>
      </p:sp>
      <p:sp>
        <p:nvSpPr>
          <p:cNvPr id="3" name="Text Placeholder 2"/>
          <p:cNvSpPr>
            <a:spLocks noGrp="1"/>
          </p:cNvSpPr>
          <p:nvPr>
            <p:ph type="body" idx="1"/>
          </p:nvPr>
        </p:nvSpPr>
        <p:spPr>
          <a:xfrm>
            <a:off x="1143002" y="800100"/>
            <a:ext cx="5575299" cy="914400"/>
          </a:xfrm>
        </p:spPr>
        <p:txBody>
          <a:bodyPr anchor="b">
            <a:noAutofit/>
          </a:bodyPr>
          <a:lstStyle>
            <a:lvl1pPr marL="0" indent="0">
              <a:buNone/>
              <a:defRPr sz="3600" b="0" cap="all">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4" name="Content Placeholder 3"/>
          <p:cNvSpPr>
            <a:spLocks noGrp="1"/>
          </p:cNvSpPr>
          <p:nvPr>
            <p:ph sz="half" idx="2"/>
          </p:nvPr>
        </p:nvSpPr>
        <p:spPr>
          <a:xfrm>
            <a:off x="800099" y="1714501"/>
            <a:ext cx="5918201" cy="4737101"/>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282525" y="850107"/>
            <a:ext cx="5646077" cy="864393"/>
          </a:xfrm>
        </p:spPr>
        <p:txBody>
          <a:bodyPr anchor="b">
            <a:noAutofit/>
          </a:bodyPr>
          <a:lstStyle>
            <a:lvl1pPr marL="0" indent="0">
              <a:buNone/>
              <a:defRPr sz="3600" b="0" cap="all">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ru-RU"/>
              <a:t>Образец текста</a:t>
            </a:r>
          </a:p>
        </p:txBody>
      </p:sp>
      <p:sp>
        <p:nvSpPr>
          <p:cNvPr id="6" name="Content Placeholder 5"/>
          <p:cNvSpPr>
            <a:spLocks noGrp="1"/>
          </p:cNvSpPr>
          <p:nvPr>
            <p:ph sz="quarter" idx="4"/>
          </p:nvPr>
        </p:nvSpPr>
        <p:spPr>
          <a:xfrm>
            <a:off x="6993544" y="1714500"/>
            <a:ext cx="5935058" cy="47244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606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800101" y="6743700"/>
            <a:ext cx="9832301" cy="2286000"/>
          </a:xfrm>
        </p:spPr>
        <p:txBody>
          <a:bodyPr>
            <a:normAutofit/>
          </a:bodyPr>
          <a:lstStyle>
            <a:lvl1pPr>
              <a:defRPr sz="48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663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823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28001" y="800100"/>
            <a:ext cx="4800600" cy="2286000"/>
          </a:xfrm>
        </p:spPr>
        <p:txBody>
          <a:bodyPr anchor="b">
            <a:normAutofit/>
          </a:bodyPr>
          <a:lstStyle>
            <a:lvl1pPr algn="l">
              <a:defRPr sz="3000" b="0"/>
            </a:lvl1pPr>
          </a:lstStyle>
          <a:p>
            <a:r>
              <a:rPr lang="ru-RU"/>
              <a:t>Образец заголовка</a:t>
            </a:r>
            <a:endParaRPr lang="en-US" dirty="0"/>
          </a:p>
        </p:txBody>
      </p:sp>
      <p:sp>
        <p:nvSpPr>
          <p:cNvPr id="3" name="Content Placeholder 2"/>
          <p:cNvSpPr>
            <a:spLocks noGrp="1"/>
          </p:cNvSpPr>
          <p:nvPr>
            <p:ph idx="1"/>
          </p:nvPr>
        </p:nvSpPr>
        <p:spPr>
          <a:xfrm>
            <a:off x="800099" y="800100"/>
            <a:ext cx="6658133" cy="8229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128001" y="3314704"/>
            <a:ext cx="4800600" cy="3136901"/>
          </a:xfrm>
        </p:spPr>
        <p:txBody>
          <a:bodyPr anchor="t">
            <a:normAutofit/>
          </a:bodyPr>
          <a:lstStyle>
            <a:lvl1pPr marL="0" indent="0">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21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43700" y="2171700"/>
            <a:ext cx="5344887" cy="1714500"/>
          </a:xfrm>
        </p:spPr>
        <p:txBody>
          <a:bodyPr anchor="b">
            <a:normAutofit/>
          </a:bodyPr>
          <a:lstStyle>
            <a:lvl1pPr algn="l">
              <a:defRPr sz="36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1143000" y="1371600"/>
            <a:ext cx="4921461" cy="72009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ru-RU"/>
              <a:t>Вставка рисунка</a:t>
            </a:r>
            <a:endParaRPr lang="en-US" dirty="0"/>
          </a:p>
        </p:txBody>
      </p:sp>
      <p:sp>
        <p:nvSpPr>
          <p:cNvPr id="4" name="Text Placeholder 3"/>
          <p:cNvSpPr>
            <a:spLocks noGrp="1"/>
          </p:cNvSpPr>
          <p:nvPr>
            <p:ph type="body" sz="half" idx="2"/>
          </p:nvPr>
        </p:nvSpPr>
        <p:spPr>
          <a:xfrm>
            <a:off x="6744041" y="4114800"/>
            <a:ext cx="5346335" cy="3124200"/>
          </a:xfrm>
        </p:spPr>
        <p:txBody>
          <a:bodyPr anchor="t">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ru-RU"/>
              <a:t>Образец текста</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a:xfrm>
            <a:off x="800100" y="9258301"/>
            <a:ext cx="8717586" cy="547688"/>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67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0006013" y="5842001"/>
            <a:ext cx="3705684" cy="3987800"/>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800101" y="6743700"/>
            <a:ext cx="9832301" cy="2286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00101" y="800102"/>
            <a:ext cx="9832301" cy="5651505"/>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145368" y="9258305"/>
            <a:ext cx="1800695" cy="547688"/>
          </a:xfrm>
          <a:prstGeom prst="rect">
            <a:avLst/>
          </a:prstGeom>
        </p:spPr>
        <p:txBody>
          <a:bodyPr vert="horz" lIns="91440" tIns="45720" rIns="91440" bIns="45720" rtlCol="0" anchor="t"/>
          <a:lstStyle>
            <a:lvl1pPr algn="r">
              <a:defRPr sz="1500" b="0" i="0">
                <a:solidFill>
                  <a:schemeClr val="bg2">
                    <a:lumMod val="50000"/>
                  </a:schemeClr>
                </a:solidFill>
                <a:effectLst/>
                <a:latin typeface="+mn-lt"/>
              </a:defRPr>
            </a:lvl1pPr>
          </a:lstStyle>
          <a:p>
            <a:fld id="{1D8BD707-D9CF-40AE-B4C6-C98DA3205C09}" type="datetimeFigureOut">
              <a:rPr lang="en-US" smtClean="0"/>
              <a:pPr/>
              <a:t>6/4/2025</a:t>
            </a:fld>
            <a:endParaRPr lang="en-US"/>
          </a:p>
        </p:txBody>
      </p:sp>
      <p:sp>
        <p:nvSpPr>
          <p:cNvPr id="5" name="Footer Placeholder 4"/>
          <p:cNvSpPr>
            <a:spLocks noGrp="1"/>
          </p:cNvSpPr>
          <p:nvPr>
            <p:ph type="ftr" sz="quarter" idx="3"/>
          </p:nvPr>
        </p:nvSpPr>
        <p:spPr>
          <a:xfrm>
            <a:off x="800100" y="9258301"/>
            <a:ext cx="8717586" cy="547688"/>
          </a:xfrm>
          <a:prstGeom prst="rect">
            <a:avLst/>
          </a:prstGeom>
        </p:spPr>
        <p:txBody>
          <a:bodyPr vert="horz" lIns="91440" tIns="45720" rIns="91440" bIns="45720" rtlCol="0" anchor="t"/>
          <a:lstStyle>
            <a:lvl1pPr algn="l">
              <a:defRPr sz="15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1661640" y="8367718"/>
            <a:ext cx="1285361" cy="1004888"/>
          </a:xfrm>
          <a:prstGeom prst="rect">
            <a:avLst/>
          </a:prstGeom>
        </p:spPr>
        <p:txBody>
          <a:bodyPr vert="horz" lIns="91440" tIns="45720" rIns="91440" bIns="45720" rtlCol="0" anchor="b"/>
          <a:lstStyle>
            <a:lvl1pPr algn="r">
              <a:defRPr sz="42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83243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6858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286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3000" kern="1200" cap="none">
          <a:solidFill>
            <a:schemeClr val="bg2">
              <a:lumMod val="75000"/>
            </a:schemeClr>
          </a:solidFill>
          <a:effectLst/>
          <a:latin typeface="+mn-lt"/>
          <a:ea typeface="+mn-ea"/>
          <a:cs typeface="+mn-cs"/>
        </a:defRPr>
      </a:lvl1pPr>
      <a:lvl2pPr marL="11144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700" kern="1200" cap="none">
          <a:solidFill>
            <a:schemeClr val="bg2">
              <a:lumMod val="75000"/>
            </a:schemeClr>
          </a:solidFill>
          <a:effectLst/>
          <a:latin typeface="+mn-lt"/>
          <a:ea typeface="+mn-ea"/>
          <a:cs typeface="+mn-cs"/>
        </a:defRPr>
      </a:lvl2pPr>
      <a:lvl3pPr marL="1800225" indent="-428625" algn="l" defTabSz="685800" rtl="0" eaLnBrk="1" latinLnBrk="0" hangingPunct="1">
        <a:spcBef>
          <a:spcPct val="20000"/>
        </a:spcBef>
        <a:spcAft>
          <a:spcPts val="9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3pPr>
      <a:lvl4pPr marL="23145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4pPr>
      <a:lvl5pPr marL="3000375" indent="-257175"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5pPr>
      <a:lvl6pPr marL="37719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6pPr>
      <a:lvl7pPr marL="44577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7pPr>
      <a:lvl8pPr marL="51435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8pPr>
      <a:lvl9pPr marL="5829300" indent="-342900" algn="l" defTabSz="685800" rtl="0" eaLnBrk="1" latinLnBrk="0" hangingPunct="1">
        <a:spcBef>
          <a:spcPct val="20000"/>
        </a:spcBef>
        <a:spcAft>
          <a:spcPts val="900"/>
        </a:spcAft>
        <a:buClr>
          <a:schemeClr val="tx1"/>
        </a:buClr>
        <a:buSzPct val="80000"/>
        <a:buFont typeface="Wingdings 3" panose="05040102010807070707" pitchFamily="18" charset="2"/>
        <a:buChar char=""/>
        <a:defRPr sz="2100" kern="1200" cap="none">
          <a:solidFill>
            <a:schemeClr val="bg2">
              <a:lumMod val="75000"/>
            </a:schemeClr>
          </a:solidFill>
          <a:effectLst/>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normativ.kontur.ru/document?moduleId=1&amp;documentId=43249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docs.cntd.ru/document/57108728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inobr74.ru/documents/doc/1163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consultant.ru/document/cons_doc_LAW_140174/72466f2c8cc0866b7dab921ae53b3ff96887e713/"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hyperlink" Target="https://www.consultant.ru/document/cons_doc_LAW_358792/"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81100"/>
            <a:ext cx="13716000" cy="7715250"/>
          </a:xfrm>
          <a:prstGeom prst="rect">
            <a:avLst/>
          </a:prstGeom>
        </p:spPr>
      </p:pic>
      <p:sp>
        <p:nvSpPr>
          <p:cNvPr id="5" name="TextBox 4"/>
          <p:cNvSpPr txBox="1"/>
          <p:nvPr/>
        </p:nvSpPr>
        <p:spPr>
          <a:xfrm>
            <a:off x="628650" y="7213188"/>
            <a:ext cx="12477750" cy="1200329"/>
          </a:xfrm>
          <a:prstGeom prst="rect">
            <a:avLst/>
          </a:prstGeom>
          <a:noFill/>
        </p:spPr>
        <p:txBody>
          <a:bodyPr wrap="square" rtlCol="0">
            <a:spAutoFit/>
          </a:bodyPr>
          <a:lstStyle/>
          <a:p>
            <a:r>
              <a:rPr lang="ru-RU" sz="2400" b="1" i="1" dirty="0">
                <a:solidFill>
                  <a:schemeClr val="bg1"/>
                </a:solidFill>
                <a:cs typeface="Times New Roman" panose="02020603050405020304" pitchFamily="18" charset="0"/>
              </a:rPr>
              <a:t>Рукосуева Екатерина Владимировна</a:t>
            </a:r>
            <a:r>
              <a:rPr lang="ru-RU" sz="2400" i="1" dirty="0">
                <a:solidFill>
                  <a:schemeClr val="bg1"/>
                </a:solidFill>
                <a:cs typeface="Times New Roman" panose="02020603050405020304" pitchFamily="18" charset="0"/>
              </a:rPr>
              <a:t>, методист МОЦ ДО г. Южно-Сахалинска</a:t>
            </a:r>
          </a:p>
          <a:p>
            <a:pPr algn="r"/>
            <a:r>
              <a:rPr lang="ru-RU" sz="2400" i="1" spc="55" dirty="0">
                <a:latin typeface="Times New Roman" panose="02020603050405020304" pitchFamily="18" charset="0"/>
                <a:cs typeface="Times New Roman" panose="02020603050405020304" pitchFamily="18" charset="0"/>
              </a:rPr>
              <a:t> </a:t>
            </a:r>
            <a:endParaRPr lang="ru-RU" sz="2400" b="1" i="1" dirty="0">
              <a:solidFill>
                <a:schemeClr val="accent1">
                  <a:lumMod val="50000"/>
                </a:schemeClr>
              </a:solidFill>
              <a:latin typeface="Calibri" panose="020F0502020204030204" pitchFamily="34" charset="0"/>
              <a:cs typeface="Calibri" panose="020F0502020204030204" pitchFamily="34" charset="0"/>
            </a:endParaRPr>
          </a:p>
          <a:p>
            <a:endParaRPr lang="ru-RU" sz="2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0799170-10E5-48E9-97A3-B396AC58C264}"/>
              </a:ext>
            </a:extLst>
          </p:cNvPr>
          <p:cNvSpPr txBox="1"/>
          <p:nvPr/>
        </p:nvSpPr>
        <p:spPr>
          <a:xfrm>
            <a:off x="1905000" y="3097624"/>
            <a:ext cx="10515600" cy="1077218"/>
          </a:xfrm>
          <a:prstGeom prst="rect">
            <a:avLst/>
          </a:prstGeom>
          <a:noFill/>
        </p:spPr>
        <p:txBody>
          <a:bodyPr wrap="square">
            <a:spAutoFit/>
          </a:bodyPr>
          <a:lstStyle/>
          <a:p>
            <a:pPr algn="ctr"/>
            <a:r>
              <a:rPr lang="ru-RU" sz="3200" b="1" dirty="0">
                <a:solidFill>
                  <a:schemeClr val="bg1"/>
                </a:solidFill>
                <a:latin typeface="+mj-lt"/>
              </a:rPr>
              <a:t>Обновление содержания дополнительных общеразвивающих программ</a:t>
            </a:r>
            <a:endParaRPr lang="ru-RU" sz="2000" i="1" dirty="0">
              <a:solidFill>
                <a:srgbClr val="FF0000"/>
              </a:solidFill>
              <a:latin typeface="+mj-lt"/>
            </a:endParaRPr>
          </a:p>
        </p:txBody>
      </p:sp>
    </p:spTree>
    <p:extLst>
      <p:ext uri="{BB962C8B-B14F-4D97-AF65-F5344CB8AC3E}">
        <p14:creationId xmlns:p14="http://schemas.microsoft.com/office/powerpoint/2010/main" val="180864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14400" y="1028700"/>
            <a:ext cx="11734800" cy="8787021"/>
          </a:xfrm>
          <a:prstGeom prst="rect">
            <a:avLst/>
          </a:prstGeom>
        </p:spPr>
        <p:txBody>
          <a:bodyPr wrap="square">
            <a:spAutoFit/>
          </a:bodyPr>
          <a:lstStyle/>
          <a:p>
            <a:pPr lvl="0" algn="ctr">
              <a:spcAft>
                <a:spcPts val="600"/>
              </a:spcAft>
              <a:buClr>
                <a:srgbClr val="000000"/>
              </a:buClr>
            </a:pPr>
            <a:r>
              <a:rPr lang="ru-RU" sz="4000" b="1" dirty="0">
                <a:solidFill>
                  <a:schemeClr val="bg1"/>
                </a:solidFill>
                <a:latin typeface="+mj-lt"/>
                <a:ea typeface="Times New Roman" panose="02020603050405020304" pitchFamily="18" charset="0"/>
              </a:rPr>
              <a:t>Структура ДОП включает</a:t>
            </a:r>
          </a:p>
          <a:p>
            <a:pPr lvl="0" algn="just">
              <a:spcAft>
                <a:spcPts val="600"/>
              </a:spcAft>
              <a:buClr>
                <a:srgbClr val="000000"/>
              </a:buClr>
            </a:pPr>
            <a:r>
              <a:rPr lang="en-US" sz="4000" u="sng" dirty="0">
                <a:solidFill>
                  <a:schemeClr val="bg1"/>
                </a:solidFill>
                <a:latin typeface="Times New Roman" panose="02020603050405020304" pitchFamily="18" charset="0"/>
                <a:ea typeface="Times New Roman" panose="02020603050405020304" pitchFamily="18" charset="0"/>
              </a:rPr>
              <a:t>I - </a:t>
            </a:r>
            <a:r>
              <a:rPr lang="ru-RU" sz="4000" u="sng" dirty="0">
                <a:solidFill>
                  <a:schemeClr val="bg1"/>
                </a:solidFill>
                <a:latin typeface="Times New Roman" panose="02020603050405020304" pitchFamily="18" charset="0"/>
                <a:ea typeface="Times New Roman" panose="02020603050405020304" pitchFamily="18" charset="0"/>
              </a:rPr>
              <a:t>раздел</a:t>
            </a:r>
          </a:p>
          <a:p>
            <a:pPr algn="just">
              <a:spcAft>
                <a:spcPts val="600"/>
              </a:spcAft>
              <a:buClr>
                <a:srgbClr val="000000"/>
              </a:buClr>
            </a:pPr>
            <a:r>
              <a:rPr lang="ru-RU" sz="3600" u="sng" dirty="0">
                <a:solidFill>
                  <a:schemeClr val="bg1"/>
                </a:solidFill>
                <a:ea typeface="Times New Roman" panose="02020603050405020304" pitchFamily="18" charset="0"/>
              </a:rPr>
              <a:t>Комплекс основных характеристик</a:t>
            </a:r>
            <a:r>
              <a:rPr lang="ru-RU" sz="3600" dirty="0">
                <a:solidFill>
                  <a:schemeClr val="bg1"/>
                </a:solidFill>
                <a:ea typeface="Times New Roman" panose="02020603050405020304" pitchFamily="18" charset="0"/>
              </a:rPr>
              <a:t>:</a:t>
            </a:r>
          </a:p>
          <a:p>
            <a:pPr marL="342900" lvl="0" indent="-342900" algn="just">
              <a:spcAft>
                <a:spcPts val="600"/>
              </a:spcAft>
              <a:buClr>
                <a:srgbClr val="000000"/>
              </a:buClr>
              <a:buFont typeface="Times New Roman" panose="02020603050405020304" pitchFamily="18" charset="0"/>
              <a:buChar char="•"/>
            </a:pPr>
            <a:r>
              <a:rPr lang="ru-RU" sz="3600" dirty="0">
                <a:solidFill>
                  <a:schemeClr val="bg1"/>
                </a:solidFill>
                <a:ea typeface="Times New Roman" panose="02020603050405020304" pitchFamily="18" charset="0"/>
              </a:rPr>
              <a:t>Пояснительная записка</a:t>
            </a:r>
          </a:p>
          <a:p>
            <a:pPr marL="342900" lvl="0" indent="-342900" algn="just">
              <a:spcAft>
                <a:spcPts val="600"/>
              </a:spcAft>
              <a:buClr>
                <a:srgbClr val="000000"/>
              </a:buClr>
              <a:buFont typeface="Times New Roman" panose="02020603050405020304" pitchFamily="18" charset="0"/>
              <a:buChar char="•"/>
            </a:pPr>
            <a:r>
              <a:rPr lang="ru-RU" sz="3600" dirty="0">
                <a:solidFill>
                  <a:schemeClr val="bg1"/>
                </a:solidFill>
                <a:ea typeface="Times New Roman" panose="02020603050405020304" pitchFamily="18" charset="0"/>
              </a:rPr>
              <a:t>Цель и задачи</a:t>
            </a:r>
          </a:p>
          <a:p>
            <a:pPr marL="342900" lvl="0" indent="-342900" algn="just">
              <a:spcAft>
                <a:spcPts val="600"/>
              </a:spcAft>
              <a:buClr>
                <a:srgbClr val="000000"/>
              </a:buClr>
              <a:buFont typeface="Times New Roman" panose="02020603050405020304" pitchFamily="18" charset="0"/>
              <a:buChar char="•"/>
            </a:pPr>
            <a:r>
              <a:rPr lang="ru-RU" sz="3600" dirty="0">
                <a:solidFill>
                  <a:schemeClr val="bg1"/>
                </a:solidFill>
                <a:ea typeface="Times New Roman" panose="02020603050405020304" pitchFamily="18" charset="0"/>
              </a:rPr>
              <a:t>Учебный план</a:t>
            </a:r>
          </a:p>
          <a:p>
            <a:pPr marL="342900" lvl="0" indent="-342900" algn="just">
              <a:spcAft>
                <a:spcPts val="600"/>
              </a:spcAft>
              <a:buClr>
                <a:srgbClr val="000000"/>
              </a:buClr>
              <a:buFont typeface="Times New Roman" panose="02020603050405020304" pitchFamily="18" charset="0"/>
              <a:buChar char="•"/>
            </a:pPr>
            <a:r>
              <a:rPr lang="ru-RU" sz="3600" dirty="0">
                <a:solidFill>
                  <a:schemeClr val="bg1"/>
                </a:solidFill>
                <a:ea typeface="Times New Roman" panose="02020603050405020304" pitchFamily="18" charset="0"/>
              </a:rPr>
              <a:t>Содержание программы</a:t>
            </a:r>
          </a:p>
          <a:p>
            <a:pPr marL="342900" lvl="0" indent="-342900" algn="just">
              <a:spcAft>
                <a:spcPts val="600"/>
              </a:spcAft>
              <a:buClr>
                <a:srgbClr val="000000"/>
              </a:buClr>
              <a:buFont typeface="Times New Roman" panose="02020603050405020304" pitchFamily="18" charset="0"/>
              <a:buChar char="•"/>
            </a:pPr>
            <a:r>
              <a:rPr lang="ru-RU" sz="3600" dirty="0">
                <a:solidFill>
                  <a:schemeClr val="bg1"/>
                </a:solidFill>
                <a:ea typeface="Times New Roman" panose="02020603050405020304" pitchFamily="18" charset="0"/>
              </a:rPr>
              <a:t>Планируемые результаты</a:t>
            </a:r>
          </a:p>
          <a:p>
            <a:pPr lvl="0" algn="just">
              <a:spcAft>
                <a:spcPts val="600"/>
              </a:spcAft>
              <a:buClr>
                <a:srgbClr val="000000"/>
              </a:buClr>
            </a:pPr>
            <a:endParaRPr lang="ru-RU" sz="3600" dirty="0">
              <a:solidFill>
                <a:schemeClr val="bg1"/>
              </a:solidFill>
              <a:ea typeface="Times New Roman" panose="02020603050405020304" pitchFamily="18" charset="0"/>
            </a:endParaRPr>
          </a:p>
          <a:p>
            <a:pPr lvl="0" algn="just">
              <a:spcAft>
                <a:spcPts val="600"/>
              </a:spcAft>
              <a:buClr>
                <a:srgbClr val="000000"/>
              </a:buClr>
            </a:pPr>
            <a:r>
              <a:rPr lang="ru-RU" sz="2000" dirty="0">
                <a:latin typeface="Times New Roman" panose="02020603050405020304" pitchFamily="18" charset="0"/>
                <a:ea typeface="Times New Roman" panose="02020603050405020304" pitchFamily="18" charset="0"/>
              </a:rPr>
              <a:t>(Об образовании в Российской Федерации: Федеральный закон от 29 декабря 2012 г. № 273-ФЗ // Собрание законодательства Российской Федерации. – 2012. Ст.2.п.9.</a:t>
            </a:r>
          </a:p>
          <a:p>
            <a:pPr lvl="0" algn="just">
              <a:spcAft>
                <a:spcPts val="600"/>
              </a:spcAft>
              <a:buClr>
                <a:srgbClr val="000000"/>
              </a:buClr>
            </a:pPr>
            <a:r>
              <a:rPr lang="ru-RU" sz="2000" dirty="0">
                <a:latin typeface="Times New Roman" panose="02020603050405020304" pitchFamily="18" charset="0"/>
                <a:ea typeface="Times New Roman" panose="02020603050405020304" pitchFamily="18" charset="0"/>
              </a:rPr>
              <a:t>https://www.consultant.ru/document/cons_doc_LAW_140174/b819c620a8c698de35861ad4c9d9696ee0c3ee7a/)</a:t>
            </a:r>
          </a:p>
          <a:p>
            <a:pPr marL="342900" lvl="0" indent="-342900" algn="just">
              <a:spcAft>
                <a:spcPts val="600"/>
              </a:spcAft>
              <a:buClr>
                <a:srgbClr val="000000"/>
              </a:buClr>
              <a:buFont typeface="Times New Roman" panose="02020603050405020304" pitchFamily="18" charset="0"/>
              <a:buChar char="•"/>
            </a:pPr>
            <a:endParaRPr lang="ru-RU" sz="2000" dirty="0">
              <a:latin typeface="Times New Roman" panose="02020603050405020304" pitchFamily="18" charset="0"/>
              <a:ea typeface="Times New Roman" panose="02020603050405020304" pitchFamily="18" charset="0"/>
            </a:endParaRPr>
          </a:p>
          <a:p>
            <a:pPr lvl="0" algn="ctr">
              <a:spcAft>
                <a:spcPts val="600"/>
              </a:spcAft>
              <a:buClr>
                <a:srgbClr val="000000"/>
              </a:buClr>
            </a:pPr>
            <a:endParaRPr lang="ru-RU" sz="4400" dirty="0">
              <a:solidFill>
                <a:schemeClr val="tx2">
                  <a:lumMod val="75000"/>
                </a:schemeClr>
              </a:solidFill>
              <a:latin typeface="Times New Roman" panose="02020603050405020304" pitchFamily="18" charset="0"/>
              <a:ea typeface="Times New Roman" panose="02020603050405020304" pitchFamily="18" charset="0"/>
            </a:endParaRPr>
          </a:p>
          <a:p>
            <a:pPr lvl="0" algn="ctr">
              <a:spcAft>
                <a:spcPts val="600"/>
              </a:spcAft>
              <a:buClr>
                <a:srgbClr val="000000"/>
              </a:buClr>
            </a:pPr>
            <a:endParaRPr lang="ru-RU" sz="4400" dirty="0">
              <a:solidFill>
                <a:schemeClr val="tx2">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068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840A442-1276-45A2-8423-5036354531D7}"/>
              </a:ext>
            </a:extLst>
          </p:cNvPr>
          <p:cNvSpPr txBox="1"/>
          <p:nvPr/>
        </p:nvSpPr>
        <p:spPr>
          <a:xfrm>
            <a:off x="609600" y="734600"/>
            <a:ext cx="12877800" cy="9310241"/>
          </a:xfrm>
          <a:prstGeom prst="rect">
            <a:avLst/>
          </a:prstGeom>
          <a:noFill/>
        </p:spPr>
        <p:txBody>
          <a:bodyPr wrap="square">
            <a:spAutoFit/>
          </a:bodyPr>
          <a:lstStyle/>
          <a:p>
            <a:pPr marL="514350" lvl="0" indent="-514350" algn="just">
              <a:spcAft>
                <a:spcPts val="600"/>
              </a:spcAft>
              <a:buClr>
                <a:srgbClr val="000000"/>
              </a:buClr>
              <a:buAutoNum type="arabicPeriod"/>
            </a:pPr>
            <a:r>
              <a:rPr lang="ru-RU" sz="3200" u="sng" dirty="0">
                <a:solidFill>
                  <a:schemeClr val="bg1"/>
                </a:solidFill>
                <a:ea typeface="Times New Roman" panose="02020603050405020304" pitchFamily="18" charset="0"/>
              </a:rPr>
              <a:t>Пояснительная записка </a:t>
            </a:r>
            <a:r>
              <a:rPr lang="ru-RU" sz="3200" dirty="0">
                <a:solidFill>
                  <a:schemeClr val="bg1"/>
                </a:solidFill>
                <a:ea typeface="Times New Roman" panose="02020603050405020304" pitchFamily="18" charset="0"/>
              </a:rPr>
              <a:t>– введение, общая характеристика программы и ее значимости. </a:t>
            </a:r>
          </a:p>
          <a:p>
            <a:pPr lvl="0" algn="just">
              <a:spcAft>
                <a:spcPts val="600"/>
              </a:spcAft>
              <a:buClr>
                <a:srgbClr val="000000"/>
              </a:buClr>
            </a:pPr>
            <a:r>
              <a:rPr lang="ru-RU" sz="3200" dirty="0">
                <a:solidFill>
                  <a:schemeClr val="bg1"/>
                </a:solidFill>
                <a:ea typeface="Times New Roman" panose="02020603050405020304" pitchFamily="18" charset="0"/>
              </a:rPr>
              <a:t>- НПА(</a:t>
            </a:r>
            <a:r>
              <a:rPr lang="ru-RU" sz="3200" dirty="0" err="1">
                <a:solidFill>
                  <a:schemeClr val="bg1"/>
                </a:solidFill>
                <a:ea typeface="Times New Roman" panose="02020603050405020304" pitchFamily="18" charset="0"/>
              </a:rPr>
              <a:t>м.б</a:t>
            </a:r>
            <a:r>
              <a:rPr lang="ru-RU" sz="3200" dirty="0">
                <a:solidFill>
                  <a:schemeClr val="bg1"/>
                </a:solidFill>
                <a:ea typeface="Times New Roman" panose="02020603050405020304" pitchFamily="18" charset="0"/>
              </a:rPr>
              <a:t>. как в пояснит. записке, так и после списка лит-</a:t>
            </a:r>
            <a:r>
              <a:rPr lang="ru-RU" sz="3200" dirty="0" err="1">
                <a:solidFill>
                  <a:schemeClr val="bg1"/>
                </a:solidFill>
                <a:ea typeface="Times New Roman" panose="02020603050405020304" pitchFamily="18" charset="0"/>
              </a:rPr>
              <a:t>ры</a:t>
            </a:r>
            <a:r>
              <a:rPr lang="ru-RU" sz="3200" dirty="0">
                <a:solidFill>
                  <a:schemeClr val="bg1"/>
                </a:solidFill>
                <a:ea typeface="Times New Roman" panose="02020603050405020304" pitchFamily="18" charset="0"/>
              </a:rPr>
              <a:t>);</a:t>
            </a:r>
          </a:p>
          <a:p>
            <a:pPr marL="285750" lvl="0" indent="-285750" algn="just">
              <a:spcAft>
                <a:spcPts val="600"/>
              </a:spcAft>
              <a:buClr>
                <a:srgbClr val="000000"/>
              </a:buClr>
              <a:buFontTx/>
              <a:buChar char="-"/>
            </a:pPr>
            <a:r>
              <a:rPr lang="ru-RU" sz="3200" dirty="0">
                <a:solidFill>
                  <a:schemeClr val="bg1"/>
                </a:solidFill>
                <a:ea typeface="Times New Roman" panose="02020603050405020304" pitchFamily="18" charset="0"/>
              </a:rPr>
              <a:t>Направленность (вид деятельности);</a:t>
            </a:r>
          </a:p>
          <a:p>
            <a:pPr marL="285750" lvl="0" indent="-285750" algn="just">
              <a:spcAft>
                <a:spcPts val="600"/>
              </a:spcAft>
              <a:buClr>
                <a:srgbClr val="000000"/>
              </a:buClr>
              <a:buFontTx/>
              <a:buChar char="-"/>
            </a:pPr>
            <a:r>
              <a:rPr lang="ru-RU" sz="3200" dirty="0">
                <a:solidFill>
                  <a:schemeClr val="bg1"/>
                </a:solidFill>
                <a:ea typeface="Times New Roman" panose="02020603050405020304" pitchFamily="18" charset="0"/>
              </a:rPr>
              <a:t>Актуальность, новизна, отличительные особенности;</a:t>
            </a:r>
          </a:p>
          <a:p>
            <a:pPr marL="285750" lvl="0" indent="-285750" algn="just">
              <a:spcAft>
                <a:spcPts val="600"/>
              </a:spcAft>
              <a:buClr>
                <a:srgbClr val="000000"/>
              </a:buClr>
              <a:buFontTx/>
              <a:buChar char="-"/>
            </a:pPr>
            <a:r>
              <a:rPr lang="ru-RU" sz="3200" dirty="0">
                <a:solidFill>
                  <a:schemeClr val="bg1"/>
                </a:solidFill>
                <a:ea typeface="Times New Roman" panose="02020603050405020304" pitchFamily="18" charset="0"/>
              </a:rPr>
              <a:t>Тип программы и уровень освоения;</a:t>
            </a:r>
          </a:p>
          <a:p>
            <a:pPr marL="285750" lvl="0" indent="-285750" algn="just">
              <a:spcAft>
                <a:spcPts val="600"/>
              </a:spcAft>
              <a:buClr>
                <a:srgbClr val="000000"/>
              </a:buClr>
              <a:buFontTx/>
              <a:buChar char="-"/>
            </a:pPr>
            <a:r>
              <a:rPr lang="ru-RU" sz="3200" dirty="0">
                <a:solidFill>
                  <a:schemeClr val="bg1"/>
                </a:solidFill>
                <a:ea typeface="Times New Roman" panose="02020603050405020304" pitchFamily="18" charset="0"/>
              </a:rPr>
              <a:t>Адресат программы;</a:t>
            </a:r>
          </a:p>
          <a:p>
            <a:pPr marL="285750" lvl="0" indent="-285750" algn="just">
              <a:spcAft>
                <a:spcPts val="600"/>
              </a:spcAft>
              <a:buClr>
                <a:srgbClr val="000000"/>
              </a:buClr>
              <a:buFontTx/>
              <a:buChar char="-"/>
            </a:pPr>
            <a:r>
              <a:rPr lang="ru-RU" sz="3200" dirty="0">
                <a:solidFill>
                  <a:schemeClr val="bg1"/>
                </a:solidFill>
                <a:ea typeface="Times New Roman" panose="02020603050405020304" pitchFamily="18" charset="0"/>
              </a:rPr>
              <a:t>Объём и сроки освоения;</a:t>
            </a:r>
          </a:p>
          <a:p>
            <a:pPr marL="285750" lvl="0" indent="-285750" algn="just">
              <a:spcAft>
                <a:spcPts val="600"/>
              </a:spcAft>
              <a:buClr>
                <a:srgbClr val="000000"/>
              </a:buClr>
              <a:buFontTx/>
              <a:buChar char="-"/>
            </a:pPr>
            <a:r>
              <a:rPr lang="ru-RU" sz="3200" dirty="0">
                <a:solidFill>
                  <a:schemeClr val="bg1"/>
                </a:solidFill>
                <a:ea typeface="Times New Roman" panose="02020603050405020304" pitchFamily="18" charset="0"/>
              </a:rPr>
              <a:t>Формы обучения, организации и проведения занятий;</a:t>
            </a:r>
          </a:p>
          <a:p>
            <a:pPr lvl="0" algn="just">
              <a:spcAft>
                <a:spcPts val="600"/>
              </a:spcAft>
              <a:buClr>
                <a:srgbClr val="000000"/>
              </a:buClr>
            </a:pPr>
            <a:r>
              <a:rPr lang="ru-RU" sz="3200" dirty="0">
                <a:solidFill>
                  <a:schemeClr val="bg1"/>
                </a:solidFill>
                <a:ea typeface="Times New Roman" panose="02020603050405020304" pitchFamily="18" charset="0"/>
              </a:rPr>
              <a:t>2. Цель и задачи.</a:t>
            </a:r>
          </a:p>
          <a:p>
            <a:pPr lvl="0" algn="just">
              <a:spcAft>
                <a:spcPts val="600"/>
              </a:spcAft>
              <a:buClr>
                <a:srgbClr val="000000"/>
              </a:buClr>
            </a:pPr>
            <a:r>
              <a:rPr lang="ru-RU" sz="3200" dirty="0">
                <a:solidFill>
                  <a:schemeClr val="bg1"/>
                </a:solidFill>
                <a:ea typeface="Times New Roman" panose="02020603050405020304" pitchFamily="18" charset="0"/>
              </a:rPr>
              <a:t>3. Содержание программы и учебный план (реферативное описание разделов и тем ДОП в соответствии с последовательностью, заданной в учебном плане).</a:t>
            </a:r>
          </a:p>
          <a:p>
            <a:pPr lvl="0" algn="just">
              <a:spcAft>
                <a:spcPts val="600"/>
              </a:spcAft>
              <a:buClr>
                <a:srgbClr val="000000"/>
              </a:buClr>
            </a:pPr>
            <a:r>
              <a:rPr lang="ru-RU" sz="3200" dirty="0">
                <a:solidFill>
                  <a:schemeClr val="bg1"/>
                </a:solidFill>
                <a:ea typeface="Times New Roman" panose="02020603050405020304" pitchFamily="18" charset="0"/>
              </a:rPr>
              <a:t>4. Планируемые результаты.</a:t>
            </a:r>
          </a:p>
          <a:p>
            <a:pPr marL="285750" lvl="0" indent="-285750" algn="just">
              <a:spcAft>
                <a:spcPts val="600"/>
              </a:spcAft>
              <a:buClr>
                <a:srgbClr val="000000"/>
              </a:buClr>
              <a:buFontTx/>
              <a:buChar char="-"/>
            </a:pPr>
            <a:endParaRPr lang="ru-RU" sz="1800" dirty="0">
              <a:solidFill>
                <a:schemeClr val="bg1"/>
              </a:solidFill>
              <a:ea typeface="Times New Roman" panose="02020603050405020304" pitchFamily="18" charset="0"/>
            </a:endParaRPr>
          </a:p>
          <a:p>
            <a:pPr marL="285750" lvl="0" indent="-285750" algn="just">
              <a:spcAft>
                <a:spcPts val="600"/>
              </a:spcAft>
              <a:buClr>
                <a:srgbClr val="000000"/>
              </a:buClr>
              <a:buFontTx/>
              <a:buChar char="-"/>
            </a:pPr>
            <a:endParaRPr lang="ru-RU" sz="1800" dirty="0">
              <a:solidFill>
                <a:schemeClr val="bg1"/>
              </a:solidFill>
              <a:latin typeface="Times New Roman" panose="02020603050405020304" pitchFamily="18" charset="0"/>
              <a:ea typeface="Times New Roman" panose="02020603050405020304" pitchFamily="18" charset="0"/>
            </a:endParaRPr>
          </a:p>
          <a:p>
            <a:pPr marL="285750" lvl="0" indent="-285750" algn="just">
              <a:spcAft>
                <a:spcPts val="600"/>
              </a:spcAft>
              <a:buClr>
                <a:srgbClr val="000000"/>
              </a:buClr>
              <a:buFontTx/>
              <a:buChar char="-"/>
            </a:pPr>
            <a:endParaRPr lang="ru-RU" sz="1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65645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7035" y="724989"/>
            <a:ext cx="12110528" cy="684711"/>
          </a:xfrm>
          <a:solidFill>
            <a:schemeClr val="accent1">
              <a:lumMod val="20000"/>
              <a:lumOff val="80000"/>
            </a:schemeClr>
          </a:solidFill>
          <a:ln>
            <a:solidFill>
              <a:schemeClr val="accent1">
                <a:lumMod val="75000"/>
              </a:schemeClr>
            </a:solidFill>
          </a:ln>
        </p:spPr>
        <p:txBody>
          <a:bodyPr>
            <a:normAutofit fontScale="90000"/>
          </a:bodyPr>
          <a:lstStyle/>
          <a:p>
            <a:pPr algn="ctr"/>
            <a:br>
              <a:rPr lang="ru-RU" sz="3600" b="1" dirty="0">
                <a:solidFill>
                  <a:schemeClr val="accent1">
                    <a:lumMod val="50000"/>
                  </a:schemeClr>
                </a:solidFill>
              </a:rPr>
            </a:br>
            <a:r>
              <a:rPr lang="ru-RU" sz="3600" b="1" dirty="0">
                <a:solidFill>
                  <a:schemeClr val="accent1">
                    <a:lumMod val="50000"/>
                  </a:schemeClr>
                </a:solidFill>
              </a:rPr>
              <a:t>Направленность и вид деятельности</a:t>
            </a:r>
            <a:br>
              <a:rPr kumimoji="0" lang="ru-RU" sz="2800" b="1" i="0" u="none" strike="noStrike" kern="1200" cap="none" spc="0" normalizeH="0" baseline="0" noProof="0" dirty="0">
                <a:ln>
                  <a:noFill/>
                </a:ln>
                <a:solidFill>
                  <a:srgbClr val="4472C4">
                    <a:lumMod val="75000"/>
                  </a:srgbClr>
                </a:solidFill>
                <a:effectLst/>
                <a:uLnTx/>
                <a:uFillTx/>
                <a:latin typeface="Calibri Light" panose="020F0302020204030204"/>
                <a:ea typeface="+mj-ea"/>
                <a:cs typeface="+mj-cs"/>
              </a:rPr>
            </a:br>
            <a:endParaRPr lang="ru-RU" sz="2200" b="1" dirty="0"/>
          </a:p>
        </p:txBody>
      </p:sp>
      <p:sp>
        <p:nvSpPr>
          <p:cNvPr id="3" name="Объект 2"/>
          <p:cNvSpPr>
            <a:spLocks noGrp="1"/>
          </p:cNvSpPr>
          <p:nvPr>
            <p:ph idx="1"/>
          </p:nvPr>
        </p:nvSpPr>
        <p:spPr>
          <a:xfrm>
            <a:off x="688437" y="1790700"/>
            <a:ext cx="12877799" cy="7543800"/>
          </a:xfrm>
          <a:noFill/>
        </p:spPr>
        <p:txBody>
          <a:bodyPr>
            <a:normAutofit fontScale="92500" lnSpcReduction="20000"/>
          </a:bodyPr>
          <a:lstStyle/>
          <a:p>
            <a:r>
              <a:rPr lang="ru-RU" sz="3600" dirty="0">
                <a:solidFill>
                  <a:schemeClr val="accent1">
                    <a:lumMod val="50000"/>
                  </a:schemeClr>
                </a:solidFill>
              </a:rPr>
              <a:t>Художественная</a:t>
            </a:r>
            <a:r>
              <a:rPr lang="ru-RU" sz="2700" dirty="0">
                <a:solidFill>
                  <a:schemeClr val="accent1">
                    <a:lumMod val="50000"/>
                  </a:schemeClr>
                </a:solidFill>
              </a:rPr>
              <a:t>(вокал, хореография, театр, ИЗО, ДПИ)</a:t>
            </a:r>
          </a:p>
          <a:p>
            <a:r>
              <a:rPr lang="ru-RU" sz="3600" dirty="0">
                <a:solidFill>
                  <a:schemeClr val="accent1">
                    <a:lumMod val="50000"/>
                  </a:schemeClr>
                </a:solidFill>
              </a:rPr>
              <a:t>Физкультурно-спортивная</a:t>
            </a:r>
            <a:r>
              <a:rPr lang="ru-RU" sz="2700" dirty="0">
                <a:solidFill>
                  <a:schemeClr val="accent1">
                    <a:lumMod val="50000"/>
                  </a:schemeClr>
                </a:solidFill>
              </a:rPr>
              <a:t>(единоборства, спортивные игры, многоборье, адаптивный спорт, шахматы)</a:t>
            </a:r>
          </a:p>
          <a:p>
            <a:r>
              <a:rPr lang="ru-RU" sz="3600" dirty="0">
                <a:solidFill>
                  <a:schemeClr val="accent1">
                    <a:lumMod val="50000"/>
                  </a:schemeClr>
                </a:solidFill>
              </a:rPr>
              <a:t>Социально-гуманитарная</a:t>
            </a:r>
            <a:r>
              <a:rPr lang="ru-RU" sz="2700" dirty="0">
                <a:solidFill>
                  <a:schemeClr val="accent1">
                    <a:lumMod val="50000"/>
                  </a:schemeClr>
                </a:solidFill>
              </a:rPr>
              <a:t>(</a:t>
            </a:r>
            <a:r>
              <a:rPr lang="ru-RU" sz="2700" dirty="0" err="1">
                <a:solidFill>
                  <a:schemeClr val="accent1">
                    <a:lumMod val="50000"/>
                  </a:schemeClr>
                </a:solidFill>
              </a:rPr>
              <a:t>патр</a:t>
            </a:r>
            <a:r>
              <a:rPr lang="ru-RU" sz="2700" dirty="0">
                <a:solidFill>
                  <a:schemeClr val="accent1">
                    <a:lumMod val="50000"/>
                  </a:schemeClr>
                </a:solidFill>
              </a:rPr>
              <a:t>. и </a:t>
            </a:r>
            <a:r>
              <a:rPr lang="ru-RU" sz="2700" dirty="0" err="1">
                <a:solidFill>
                  <a:schemeClr val="accent1">
                    <a:lumMod val="50000"/>
                  </a:schemeClr>
                </a:solidFill>
              </a:rPr>
              <a:t>гражд</a:t>
            </a:r>
            <a:r>
              <a:rPr lang="ru-RU" sz="2700" dirty="0">
                <a:solidFill>
                  <a:schemeClr val="accent1">
                    <a:lumMod val="50000"/>
                  </a:schemeClr>
                </a:solidFill>
              </a:rPr>
              <a:t>. воспитание, журналистика, педагогика, лингвистика, гуманитарные науки)</a:t>
            </a:r>
          </a:p>
          <a:p>
            <a:r>
              <a:rPr lang="ru-RU" sz="3600" dirty="0">
                <a:solidFill>
                  <a:schemeClr val="accent1">
                    <a:lumMod val="50000"/>
                  </a:schemeClr>
                </a:solidFill>
              </a:rPr>
              <a:t>Туристско-краеведческая</a:t>
            </a:r>
            <a:r>
              <a:rPr lang="ru-RU" sz="2700" dirty="0">
                <a:solidFill>
                  <a:schemeClr val="accent1">
                    <a:lumMod val="50000"/>
                  </a:schemeClr>
                </a:solidFill>
              </a:rPr>
              <a:t>(все виды туризма, краеведение, спортивное ориентирование на местности…)</a:t>
            </a:r>
          </a:p>
          <a:p>
            <a:r>
              <a:rPr lang="ru-RU" sz="3600" dirty="0">
                <a:solidFill>
                  <a:schemeClr val="accent1">
                    <a:lumMod val="50000"/>
                  </a:schemeClr>
                </a:solidFill>
              </a:rPr>
              <a:t>Естественнонаучная</a:t>
            </a:r>
            <a:r>
              <a:rPr lang="ru-RU" sz="2700" dirty="0">
                <a:solidFill>
                  <a:schemeClr val="accent1">
                    <a:lumMod val="50000"/>
                  </a:schemeClr>
                </a:solidFill>
              </a:rPr>
              <a:t>(экология, биология, физика, химия…)</a:t>
            </a:r>
          </a:p>
          <a:p>
            <a:r>
              <a:rPr lang="ru-RU" sz="3600" dirty="0">
                <a:solidFill>
                  <a:schemeClr val="accent1">
                    <a:lumMod val="50000"/>
                  </a:schemeClr>
                </a:solidFill>
              </a:rPr>
              <a:t>Техническая</a:t>
            </a:r>
            <a:r>
              <a:rPr lang="ru-RU" sz="2700" dirty="0">
                <a:solidFill>
                  <a:schemeClr val="accent1">
                    <a:lumMod val="50000"/>
                  </a:schemeClr>
                </a:solidFill>
              </a:rPr>
              <a:t>(</a:t>
            </a:r>
            <a:r>
              <a:rPr lang="en-US" sz="2700" dirty="0">
                <a:solidFill>
                  <a:schemeClr val="accent1">
                    <a:lumMod val="50000"/>
                  </a:schemeClr>
                </a:solidFill>
              </a:rPr>
              <a:t>IT –</a:t>
            </a:r>
            <a:r>
              <a:rPr lang="ru-RU" sz="2700" dirty="0">
                <a:solidFill>
                  <a:schemeClr val="accent1">
                    <a:lumMod val="50000"/>
                  </a:schemeClr>
                </a:solidFill>
              </a:rPr>
              <a:t> технологии, конструирование…)</a:t>
            </a:r>
          </a:p>
          <a:p>
            <a:pPr marL="0" indent="0">
              <a:buNone/>
            </a:pPr>
            <a:endParaRPr lang="ru-RU" sz="2700" dirty="0">
              <a:solidFill>
                <a:schemeClr val="accent1">
                  <a:lumMod val="50000"/>
                </a:schemeClr>
              </a:solidFill>
            </a:endParaRPr>
          </a:p>
          <a:p>
            <a:pPr marL="0" indent="0">
              <a:buNone/>
            </a:pPr>
            <a:r>
              <a:rPr lang="ru-RU" sz="2100" dirty="0">
                <a:solidFill>
                  <a:schemeClr val="tx1"/>
                </a:solidFill>
              </a:rPr>
              <a:t>(Приказ министерства просвещения Российской Федерации от 27 июля 2022 г. N 629 п.11 «Об утверждении порядка организации и осуществления образовательной деятельности по дополнительным общеобразовательным программам»</a:t>
            </a:r>
          </a:p>
          <a:p>
            <a:pPr marL="0" indent="0">
              <a:buNone/>
            </a:pPr>
            <a:r>
              <a:rPr lang="en-US" sz="2100" dirty="0">
                <a:solidFill>
                  <a:schemeClr val="tx1"/>
                </a:solidFill>
                <a:hlinkClick r:id="rId2">
                  <a:extLst>
                    <a:ext uri="{A12FA001-AC4F-418D-AE19-62706E023703}">
                      <ahyp:hlinkClr xmlns:ahyp="http://schemas.microsoft.com/office/drawing/2018/hyperlinkcolor" val="tx"/>
                    </a:ext>
                  </a:extLst>
                </a:hlinkClick>
              </a:rPr>
              <a:t>https://normativ.kontur.ru/document?moduleId=1&amp;documentId=432492</a:t>
            </a:r>
            <a:r>
              <a:rPr lang="ru-RU" sz="2100" dirty="0">
                <a:solidFill>
                  <a:schemeClr val="tx1"/>
                </a:solidFill>
              </a:rPr>
              <a:t>)</a:t>
            </a:r>
          </a:p>
          <a:p>
            <a:pPr marL="0" indent="0">
              <a:buNone/>
            </a:pPr>
            <a:br>
              <a:rPr lang="ru-RU" sz="2700" dirty="0">
                <a:solidFill>
                  <a:schemeClr val="tx1"/>
                </a:solidFill>
              </a:rPr>
            </a:br>
            <a:r>
              <a:rPr lang="ru-RU" sz="2100" dirty="0">
                <a:solidFill>
                  <a:schemeClr val="tx1"/>
                </a:solidFill>
              </a:rPr>
              <a:t>(Об утверждении правил ПФДО… от 28.12.2020 № 3.12-42. </a:t>
            </a:r>
            <a:r>
              <a:rPr lang="ru-RU" sz="2100" dirty="0" err="1">
                <a:solidFill>
                  <a:schemeClr val="tx1"/>
                </a:solidFill>
              </a:rPr>
              <a:t>пп</a:t>
            </a:r>
            <a:r>
              <a:rPr lang="ru-RU" sz="2100" dirty="0">
                <a:solidFill>
                  <a:schemeClr val="tx1"/>
                </a:solidFill>
              </a:rPr>
              <a:t>. 2., 3., п.4.5. гл. 4.</a:t>
            </a:r>
          </a:p>
          <a:p>
            <a:pPr marL="0" indent="0">
              <a:buNone/>
            </a:pPr>
            <a:r>
              <a:rPr lang="ru-RU" sz="2100" dirty="0">
                <a:solidFill>
                  <a:schemeClr val="tx1"/>
                </a:solidFill>
              </a:rPr>
              <a:t> https://docs.cntd.ru/document/571087280).</a:t>
            </a:r>
          </a:p>
          <a:p>
            <a:pPr marL="0" indent="0">
              <a:buNone/>
            </a:pPr>
            <a:endParaRPr lang="ru-RU" sz="2700" dirty="0">
              <a:solidFill>
                <a:schemeClr val="accent1">
                  <a:lumMod val="50000"/>
                </a:schemeClr>
              </a:solidFill>
            </a:endParaRPr>
          </a:p>
        </p:txBody>
      </p:sp>
    </p:spTree>
    <p:extLst>
      <p:ext uri="{BB962C8B-B14F-4D97-AF65-F5344CB8AC3E}">
        <p14:creationId xmlns:p14="http://schemas.microsoft.com/office/powerpoint/2010/main" val="221373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8687" y="647700"/>
            <a:ext cx="11858625" cy="762000"/>
          </a:xfrm>
          <a:solidFill>
            <a:schemeClr val="accent1">
              <a:lumMod val="20000"/>
              <a:lumOff val="80000"/>
            </a:schemeClr>
          </a:solidFill>
          <a:ln>
            <a:solidFill>
              <a:schemeClr val="accent1">
                <a:lumMod val="75000"/>
              </a:schemeClr>
            </a:solidFill>
          </a:ln>
        </p:spPr>
        <p:txBody>
          <a:bodyPr>
            <a:normAutofit fontScale="90000"/>
          </a:bodyPr>
          <a:lstStyle/>
          <a:p>
            <a:pPr algn="ctr"/>
            <a:br>
              <a:rPr lang="ru-RU" sz="4400" b="1" dirty="0">
                <a:solidFill>
                  <a:schemeClr val="accent1">
                    <a:lumMod val="50000"/>
                  </a:schemeClr>
                </a:solidFill>
              </a:rPr>
            </a:br>
            <a:r>
              <a:rPr lang="ru-RU" sz="4000" b="1" dirty="0">
                <a:solidFill>
                  <a:schemeClr val="accent1">
                    <a:lumMod val="50000"/>
                  </a:schemeClr>
                </a:solidFill>
              </a:rPr>
              <a:t> актуальность ДОП</a:t>
            </a:r>
            <a:br>
              <a:rPr lang="ru-RU" sz="4500" b="1" dirty="0">
                <a:solidFill>
                  <a:schemeClr val="accent1">
                    <a:lumMod val="50000"/>
                  </a:schemeClr>
                </a:solidFill>
              </a:rPr>
            </a:br>
            <a:endParaRPr lang="ru-RU" sz="4500" b="1" dirty="0"/>
          </a:p>
        </p:txBody>
      </p:sp>
      <p:sp>
        <p:nvSpPr>
          <p:cNvPr id="3" name="Объект 2"/>
          <p:cNvSpPr>
            <a:spLocks noGrp="1"/>
          </p:cNvSpPr>
          <p:nvPr>
            <p:ph idx="1"/>
          </p:nvPr>
        </p:nvSpPr>
        <p:spPr>
          <a:xfrm>
            <a:off x="457200" y="1943100"/>
            <a:ext cx="12801600" cy="8001000"/>
          </a:xfrm>
          <a:noFill/>
        </p:spPr>
        <p:txBody>
          <a:bodyPr>
            <a:noAutofit/>
          </a:bodyPr>
          <a:lstStyle/>
          <a:p>
            <a:pPr algn="just"/>
            <a:r>
              <a:rPr lang="ru-RU" sz="2475" b="1" dirty="0">
                <a:solidFill>
                  <a:schemeClr val="accent1">
                    <a:lumMod val="50000"/>
                  </a:schemeClr>
                </a:solidFill>
              </a:rPr>
              <a:t>Актуальность ДОП </a:t>
            </a:r>
            <a:r>
              <a:rPr lang="ru-RU" sz="2475" dirty="0">
                <a:solidFill>
                  <a:schemeClr val="accent1">
                    <a:lumMod val="50000"/>
                  </a:schemeClr>
                </a:solidFill>
              </a:rPr>
              <a:t>- обоснование необходимости реализации данной программы с точки зрения современности и социальной значимости.</a:t>
            </a:r>
          </a:p>
          <a:p>
            <a:pPr algn="just"/>
            <a:r>
              <a:rPr lang="ru-RU" sz="2475" dirty="0">
                <a:solidFill>
                  <a:schemeClr val="accent1">
                    <a:lumMod val="50000"/>
                  </a:schemeClr>
                </a:solidFill>
              </a:rPr>
              <a:t>Актуальность может быть раскрыта в разрезе: </a:t>
            </a:r>
          </a:p>
          <a:p>
            <a:pPr algn="just">
              <a:buFontTx/>
              <a:buChar char="-"/>
            </a:pPr>
            <a:r>
              <a:rPr lang="ru-RU" sz="2475" dirty="0">
                <a:solidFill>
                  <a:schemeClr val="accent1">
                    <a:lumMod val="50000"/>
                  </a:schemeClr>
                </a:solidFill>
              </a:rPr>
              <a:t>общества (на сколько ребёнок с приобретёнными компетенциями будет востребован в современном обществе); </a:t>
            </a:r>
          </a:p>
          <a:p>
            <a:pPr algn="just">
              <a:buFontTx/>
              <a:buChar char="-"/>
            </a:pPr>
            <a:r>
              <a:rPr lang="ru-RU" sz="2475" dirty="0">
                <a:solidFill>
                  <a:schemeClr val="accent1">
                    <a:lumMod val="50000"/>
                  </a:schemeClr>
                </a:solidFill>
              </a:rPr>
              <a:t>нормативных документов в сфере ДО (Концепция ДО </a:t>
            </a:r>
            <a:r>
              <a:rPr lang="ru-RU" sz="2475" dirty="0" err="1">
                <a:solidFill>
                  <a:schemeClr val="accent1">
                    <a:lumMod val="50000"/>
                  </a:schemeClr>
                </a:solidFill>
              </a:rPr>
              <a:t>до</a:t>
            </a:r>
            <a:r>
              <a:rPr lang="ru-RU" sz="2475" dirty="0">
                <a:solidFill>
                  <a:schemeClr val="accent1">
                    <a:lumMod val="50000"/>
                  </a:schemeClr>
                </a:solidFill>
              </a:rPr>
              <a:t> 2030 г.);</a:t>
            </a:r>
          </a:p>
          <a:p>
            <a:pPr algn="just">
              <a:buFontTx/>
              <a:buChar char="-"/>
            </a:pPr>
            <a:r>
              <a:rPr lang="ru-RU" sz="2475" dirty="0">
                <a:solidFill>
                  <a:schemeClr val="accent1">
                    <a:lumMod val="50000"/>
                  </a:schemeClr>
                </a:solidFill>
              </a:rPr>
              <a:t>профессиональной ориентации;</a:t>
            </a:r>
          </a:p>
          <a:p>
            <a:pPr algn="just">
              <a:buFontTx/>
              <a:buChar char="-"/>
            </a:pPr>
            <a:r>
              <a:rPr lang="ru-RU" sz="2475" dirty="0">
                <a:solidFill>
                  <a:schemeClr val="accent1">
                    <a:lumMod val="50000"/>
                  </a:schemeClr>
                </a:solidFill>
              </a:rPr>
              <a:t>возможности поддержки детей	 с ООП (одаренные, с ОВЗ, </a:t>
            </a:r>
            <a:r>
              <a:rPr lang="ru-RU" sz="2475" dirty="0" err="1">
                <a:solidFill>
                  <a:schemeClr val="accent1">
                    <a:lumMod val="50000"/>
                  </a:schemeClr>
                </a:solidFill>
              </a:rPr>
              <a:t>инофоны</a:t>
            </a:r>
            <a:r>
              <a:rPr lang="ru-RU" sz="2475" dirty="0">
                <a:solidFill>
                  <a:schemeClr val="accent1">
                    <a:lumMod val="50000"/>
                  </a:schemeClr>
                </a:solidFill>
              </a:rPr>
              <a:t> </a:t>
            </a:r>
            <a:r>
              <a:rPr lang="ru-RU" sz="2475" dirty="0" err="1">
                <a:solidFill>
                  <a:schemeClr val="accent1">
                    <a:lumMod val="50000"/>
                  </a:schemeClr>
                </a:solidFill>
              </a:rPr>
              <a:t>итп</a:t>
            </a:r>
            <a:r>
              <a:rPr lang="ru-RU" sz="2475" dirty="0">
                <a:solidFill>
                  <a:schemeClr val="accent1">
                    <a:lumMod val="50000"/>
                  </a:schemeClr>
                </a:solidFill>
              </a:rPr>
              <a:t>);</a:t>
            </a:r>
          </a:p>
          <a:p>
            <a:pPr algn="just">
              <a:buFontTx/>
              <a:buChar char="-"/>
            </a:pPr>
            <a:r>
              <a:rPr lang="ru-RU" sz="2475" dirty="0">
                <a:solidFill>
                  <a:schemeClr val="accent1">
                    <a:lumMod val="50000"/>
                  </a:schemeClr>
                </a:solidFill>
              </a:rPr>
              <a:t>анализе лучших педагогических практик </a:t>
            </a:r>
            <a:r>
              <a:rPr lang="ru-RU" sz="2475" dirty="0" err="1">
                <a:solidFill>
                  <a:schemeClr val="accent1">
                    <a:lumMod val="50000"/>
                  </a:schemeClr>
                </a:solidFill>
              </a:rPr>
              <a:t>итд</a:t>
            </a:r>
            <a:r>
              <a:rPr lang="ru-RU" sz="2475" dirty="0">
                <a:solidFill>
                  <a:schemeClr val="accent1">
                    <a:lumMod val="50000"/>
                  </a:schemeClr>
                </a:solidFill>
              </a:rPr>
              <a:t>.</a:t>
            </a:r>
          </a:p>
          <a:p>
            <a:pPr algn="just"/>
            <a:r>
              <a:rPr lang="ru-RU" sz="2475" b="1" dirty="0">
                <a:solidFill>
                  <a:schemeClr val="accent1">
                    <a:lumMod val="50000"/>
                  </a:schemeClr>
                </a:solidFill>
              </a:rPr>
              <a:t>Актуальность</a:t>
            </a:r>
            <a:r>
              <a:rPr lang="ru-RU" sz="2475" dirty="0">
                <a:solidFill>
                  <a:schemeClr val="accent1">
                    <a:lumMod val="50000"/>
                  </a:schemeClr>
                </a:solidFill>
              </a:rPr>
              <a:t> - это ответ на вопрос, зачем современным детям в современных условиях нужна данная конкретная программа, актуальность предполагаемой программы определяется запросом со стороны детей и их родителей.</a:t>
            </a:r>
          </a:p>
          <a:p>
            <a:pPr marL="0" indent="0" algn="just">
              <a:buNone/>
            </a:pPr>
            <a:r>
              <a:rPr lang="ru-RU" sz="1800" i="1" dirty="0">
                <a:solidFill>
                  <a:schemeClr val="tx1"/>
                </a:solidFill>
              </a:rPr>
              <a:t>(Приказ </a:t>
            </a:r>
            <a:r>
              <a:rPr lang="ru-RU" sz="1800" i="1" dirty="0" err="1">
                <a:solidFill>
                  <a:schemeClr val="tx1"/>
                </a:solidFill>
              </a:rPr>
              <a:t>Минпросвещения</a:t>
            </a:r>
            <a:r>
              <a:rPr lang="ru-RU" sz="1800" i="1" dirty="0">
                <a:solidFill>
                  <a:schemeClr val="tx1"/>
                </a:solidFill>
              </a:rPr>
              <a:t> России от 27.07.2022 № 629 п.5 «Об утверждении Порядка организации и осуществления образовательной деятельности по дополнительным общеобразовательным программам».</a:t>
            </a:r>
          </a:p>
          <a:p>
            <a:pPr marL="0" indent="0" algn="just">
              <a:buNone/>
            </a:pPr>
            <a:r>
              <a:rPr lang="en-US" sz="1800" i="1" dirty="0">
                <a:solidFill>
                  <a:schemeClr val="tx1"/>
                </a:solidFill>
              </a:rPr>
              <a:t>https://normativ.kontur.ru/document?moduleId=1&amp;documentId=432492</a:t>
            </a:r>
            <a:r>
              <a:rPr lang="ru-RU" sz="1800" i="1" dirty="0">
                <a:solidFill>
                  <a:schemeClr val="tx1"/>
                </a:solidFill>
              </a:rPr>
              <a:t>)</a:t>
            </a:r>
          </a:p>
          <a:p>
            <a:pPr marL="0" indent="0">
              <a:buNone/>
            </a:pPr>
            <a:endParaRPr lang="ru-RU" sz="2475" dirty="0">
              <a:solidFill>
                <a:schemeClr val="accent1">
                  <a:lumMod val="50000"/>
                </a:schemeClr>
              </a:solidFill>
            </a:endParaRPr>
          </a:p>
        </p:txBody>
      </p:sp>
    </p:spTree>
    <p:extLst>
      <p:ext uri="{BB962C8B-B14F-4D97-AF65-F5344CB8AC3E}">
        <p14:creationId xmlns:p14="http://schemas.microsoft.com/office/powerpoint/2010/main" val="423064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9912" y="647700"/>
            <a:ext cx="12100288" cy="914400"/>
          </a:xfrm>
          <a:solidFill>
            <a:schemeClr val="accent1">
              <a:lumMod val="20000"/>
              <a:lumOff val="80000"/>
            </a:schemeClr>
          </a:solidFill>
          <a:ln>
            <a:solidFill>
              <a:schemeClr val="accent1">
                <a:lumMod val="75000"/>
              </a:schemeClr>
            </a:solidFill>
          </a:ln>
        </p:spPr>
        <p:txBody>
          <a:bodyPr>
            <a:noAutofit/>
          </a:bodyPr>
          <a:lstStyle/>
          <a:p>
            <a:pPr algn="ctr"/>
            <a:br>
              <a:rPr lang="ru-RU" sz="4050" b="1" dirty="0">
                <a:solidFill>
                  <a:schemeClr val="accent1">
                    <a:lumMod val="50000"/>
                  </a:schemeClr>
                </a:solidFill>
              </a:rPr>
            </a:br>
            <a:r>
              <a:rPr lang="ru-RU" sz="3200" b="1" dirty="0">
                <a:solidFill>
                  <a:schemeClr val="accent1">
                    <a:lumMod val="50000"/>
                  </a:schemeClr>
                </a:solidFill>
              </a:rPr>
              <a:t>новизна и отличительные особенности ДОП</a:t>
            </a:r>
            <a:br>
              <a:rPr lang="ru-RU" sz="3200" b="1" dirty="0">
                <a:solidFill>
                  <a:schemeClr val="accent1">
                    <a:lumMod val="50000"/>
                  </a:schemeClr>
                </a:solidFill>
              </a:rPr>
            </a:br>
            <a:endParaRPr lang="ru-RU" sz="3200" b="1" dirty="0"/>
          </a:p>
        </p:txBody>
      </p:sp>
      <p:sp>
        <p:nvSpPr>
          <p:cNvPr id="3" name="Объект 2"/>
          <p:cNvSpPr>
            <a:spLocks noGrp="1"/>
          </p:cNvSpPr>
          <p:nvPr>
            <p:ph idx="1"/>
          </p:nvPr>
        </p:nvSpPr>
        <p:spPr>
          <a:xfrm>
            <a:off x="1066800" y="2019300"/>
            <a:ext cx="11830050" cy="6801775"/>
          </a:xfrm>
          <a:noFill/>
        </p:spPr>
        <p:txBody>
          <a:bodyPr>
            <a:normAutofit fontScale="92500" lnSpcReduction="20000"/>
          </a:bodyPr>
          <a:lstStyle/>
          <a:p>
            <a:pPr algn="just"/>
            <a:endParaRPr lang="ru-RU" dirty="0">
              <a:solidFill>
                <a:schemeClr val="accent1">
                  <a:lumMod val="50000"/>
                </a:schemeClr>
              </a:solidFill>
            </a:endParaRPr>
          </a:p>
          <a:p>
            <a:pPr algn="just"/>
            <a:r>
              <a:rPr lang="ru-RU" b="1" dirty="0">
                <a:solidFill>
                  <a:schemeClr val="accent1">
                    <a:lumMod val="50000"/>
                  </a:schemeClr>
                </a:solidFill>
              </a:rPr>
              <a:t>Новизна </a:t>
            </a:r>
            <a:r>
              <a:rPr lang="ru-RU" sz="2400" dirty="0">
                <a:solidFill>
                  <a:schemeClr val="accent1">
                    <a:lumMod val="50000"/>
                  </a:schemeClr>
                </a:solidFill>
              </a:rPr>
              <a:t>(необязательно) - </a:t>
            </a:r>
            <a:r>
              <a:rPr lang="ru-RU" dirty="0">
                <a:solidFill>
                  <a:schemeClr val="accent1">
                    <a:lumMod val="50000"/>
                  </a:schemeClr>
                </a:solidFill>
              </a:rPr>
              <a:t>предполагает новое решение проблем дополнительного образования, новые методики преподавания, педагогические технологии, нововведения в формах диагностики и подведения итогов реализации программы. </a:t>
            </a:r>
            <a:r>
              <a:rPr lang="ru-RU" b="1" dirty="0">
                <a:solidFill>
                  <a:schemeClr val="accent1">
                    <a:lumMod val="50000"/>
                  </a:schemeClr>
                </a:solidFill>
              </a:rPr>
              <a:t>Новизна указывается в случае, если она действительно имеется.</a:t>
            </a:r>
          </a:p>
          <a:p>
            <a:pPr marL="0" indent="0" algn="just">
              <a:buNone/>
            </a:pPr>
            <a:endParaRPr lang="ru-RU" b="1" dirty="0">
              <a:solidFill>
                <a:schemeClr val="accent1">
                  <a:lumMod val="50000"/>
                </a:schemeClr>
              </a:solidFill>
            </a:endParaRPr>
          </a:p>
          <a:p>
            <a:pPr algn="just"/>
            <a:r>
              <a:rPr lang="ru-RU" b="1" dirty="0">
                <a:solidFill>
                  <a:schemeClr val="accent1">
                    <a:lumMod val="50000"/>
                  </a:schemeClr>
                </a:solidFill>
              </a:rPr>
              <a:t>Отличительные особенности </a:t>
            </a:r>
            <a:r>
              <a:rPr lang="ru-RU" sz="2400" i="1" dirty="0">
                <a:solidFill>
                  <a:schemeClr val="accent1">
                    <a:lumMod val="50000"/>
                  </a:schemeClr>
                </a:solidFill>
              </a:rPr>
              <a:t>(необязательно) </a:t>
            </a:r>
            <a:r>
              <a:rPr lang="ru-RU" dirty="0">
                <a:solidFill>
                  <a:schemeClr val="accent1">
                    <a:lumMod val="50000"/>
                  </a:schemeClr>
                </a:solidFill>
              </a:rPr>
              <a:t>- основные идеи, отличающие программу от существующих </a:t>
            </a:r>
            <a:r>
              <a:rPr lang="ru-RU" sz="2600" i="1" dirty="0">
                <a:solidFill>
                  <a:schemeClr val="accent1">
                    <a:lumMod val="50000"/>
                  </a:schemeClr>
                </a:solidFill>
              </a:rPr>
              <a:t>(идет описание аналогичных программ и отличие своей программы от программ других авторов, чей опыт использован и обобщён:</a:t>
            </a:r>
          </a:p>
          <a:p>
            <a:pPr algn="just">
              <a:buFontTx/>
              <a:buChar char="-"/>
            </a:pPr>
            <a:r>
              <a:rPr lang="ru-RU" sz="2600" i="1" dirty="0">
                <a:solidFill>
                  <a:schemeClr val="accent1">
                    <a:lumMod val="50000"/>
                  </a:schemeClr>
                </a:solidFill>
              </a:rPr>
              <a:t>технологии и методики преподавания, которые в ДОП по данному виду творчества не применялись ранее;</a:t>
            </a:r>
          </a:p>
          <a:p>
            <a:pPr algn="just">
              <a:buFontTx/>
              <a:buChar char="-"/>
            </a:pPr>
            <a:r>
              <a:rPr lang="ru-RU" sz="2600" i="1" dirty="0">
                <a:solidFill>
                  <a:schemeClr val="accent1">
                    <a:lumMod val="50000"/>
                  </a:schemeClr>
                </a:solidFill>
              </a:rPr>
              <a:t>нововведения в формах диагностики и подведения итогов реализации ДОП </a:t>
            </a:r>
            <a:r>
              <a:rPr lang="ru-RU" sz="2600" i="1" dirty="0" err="1">
                <a:solidFill>
                  <a:schemeClr val="accent1">
                    <a:lumMod val="50000"/>
                  </a:schemeClr>
                </a:solidFill>
              </a:rPr>
              <a:t>итд</a:t>
            </a:r>
            <a:r>
              <a:rPr lang="ru-RU" sz="2600" i="1" dirty="0">
                <a:solidFill>
                  <a:schemeClr val="accent1">
                    <a:lumMod val="50000"/>
                  </a:schemeClr>
                </a:solidFill>
              </a:rPr>
              <a:t>.</a:t>
            </a:r>
          </a:p>
          <a:p>
            <a:pPr algn="just">
              <a:buFontTx/>
              <a:buChar char="-"/>
            </a:pPr>
            <a:endParaRPr lang="ru-RU" dirty="0">
              <a:solidFill>
                <a:schemeClr val="accent1">
                  <a:lumMod val="50000"/>
                </a:schemeClr>
              </a:solidFill>
            </a:endParaRPr>
          </a:p>
          <a:p>
            <a:pPr marL="0" indent="0">
              <a:buNone/>
            </a:pPr>
            <a:endParaRPr lang="ru-RU" dirty="0">
              <a:solidFill>
                <a:schemeClr val="accent1">
                  <a:lumMod val="50000"/>
                </a:schemeClr>
              </a:solidFill>
            </a:endParaRPr>
          </a:p>
        </p:txBody>
      </p:sp>
    </p:spTree>
    <p:extLst>
      <p:ext uri="{BB962C8B-B14F-4D97-AF65-F5344CB8AC3E}">
        <p14:creationId xmlns:p14="http://schemas.microsoft.com/office/powerpoint/2010/main" val="3310316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2975" y="571500"/>
            <a:ext cx="11830050" cy="797432"/>
          </a:xfrm>
          <a:solidFill>
            <a:schemeClr val="accent1">
              <a:lumMod val="20000"/>
              <a:lumOff val="80000"/>
            </a:schemeClr>
          </a:solidFill>
          <a:ln>
            <a:solidFill>
              <a:schemeClr val="accent1">
                <a:lumMod val="75000"/>
              </a:schemeClr>
            </a:solidFill>
          </a:ln>
        </p:spPr>
        <p:txBody>
          <a:bodyPr>
            <a:normAutofit fontScale="90000"/>
          </a:bodyPr>
          <a:lstStyle/>
          <a:p>
            <a:pPr algn="ctr"/>
            <a:br>
              <a:rPr lang="ru-RU" sz="4500" b="1" dirty="0">
                <a:solidFill>
                  <a:schemeClr val="accent1">
                    <a:lumMod val="50000"/>
                  </a:schemeClr>
                </a:solidFill>
              </a:rPr>
            </a:br>
            <a:r>
              <a:rPr lang="ru-RU" sz="3600" b="1" dirty="0">
                <a:solidFill>
                  <a:schemeClr val="accent1">
                    <a:lumMod val="50000"/>
                  </a:schemeClr>
                </a:solidFill>
              </a:rPr>
              <a:t>Типы ДОП </a:t>
            </a:r>
            <a:br>
              <a:rPr lang="ru-RU" dirty="0">
                <a:solidFill>
                  <a:schemeClr val="accent1">
                    <a:lumMod val="50000"/>
                  </a:schemeClr>
                </a:solidFill>
              </a:rPr>
            </a:br>
            <a:endParaRPr lang="ru-RU" dirty="0"/>
          </a:p>
        </p:txBody>
      </p:sp>
      <p:sp>
        <p:nvSpPr>
          <p:cNvPr id="3" name="Объект 2"/>
          <p:cNvSpPr>
            <a:spLocks noGrp="1"/>
          </p:cNvSpPr>
          <p:nvPr>
            <p:ph idx="1"/>
          </p:nvPr>
        </p:nvSpPr>
        <p:spPr>
          <a:xfrm>
            <a:off x="418605" y="2019301"/>
            <a:ext cx="12878790" cy="4648200"/>
          </a:xfrm>
          <a:noFill/>
        </p:spPr>
        <p:txBody>
          <a:bodyPr>
            <a:normAutofit/>
          </a:bodyPr>
          <a:lstStyle/>
          <a:p>
            <a:pPr marL="578644" indent="-578644" algn="just">
              <a:buAutoNum type="arabicPeriod"/>
            </a:pPr>
            <a:r>
              <a:rPr lang="ru-RU" sz="2800" dirty="0">
                <a:solidFill>
                  <a:schemeClr val="accent1">
                    <a:lumMod val="50000"/>
                  </a:schemeClr>
                </a:solidFill>
              </a:rPr>
              <a:t>Одноуровневая ДОП –  программа, в которой содержание и материал выстроены в соответствии только с одним уровнем освоения (или стартовым, или базовым, или продвинутым)</a:t>
            </a:r>
          </a:p>
          <a:p>
            <a:pPr marL="514350" indent="-514350" algn="just">
              <a:buAutoNum type="arabicPeriod"/>
            </a:pPr>
            <a:r>
              <a:rPr lang="ru-RU" sz="2800" dirty="0">
                <a:solidFill>
                  <a:schemeClr val="accent1">
                    <a:lumMod val="50000"/>
                  </a:schemeClr>
                </a:solidFill>
              </a:rPr>
              <a:t>Разноуровневая ДОП – в соответствии с двумя или тремя уровнями освоения (стартовым, базовым, продвинутым):</a:t>
            </a:r>
          </a:p>
          <a:p>
            <a:pPr algn="just">
              <a:buFontTx/>
              <a:buChar char="-"/>
            </a:pPr>
            <a:r>
              <a:rPr lang="ru-RU" sz="2800" dirty="0">
                <a:solidFill>
                  <a:schemeClr val="accent1">
                    <a:lumMod val="50000"/>
                  </a:schemeClr>
                </a:solidFill>
              </a:rPr>
              <a:t>последовательное освоение каждого из уровней;</a:t>
            </a:r>
          </a:p>
          <a:p>
            <a:pPr algn="just">
              <a:buFontTx/>
              <a:buChar char="-"/>
            </a:pPr>
            <a:r>
              <a:rPr lang="ru-RU" sz="2800" dirty="0">
                <a:solidFill>
                  <a:schemeClr val="accent1">
                    <a:lumMod val="50000"/>
                  </a:schemeClr>
                </a:solidFill>
              </a:rPr>
              <a:t>параллельное освоение каждого уровня </a:t>
            </a:r>
            <a:r>
              <a:rPr lang="ru-RU" sz="2000" dirty="0">
                <a:solidFill>
                  <a:schemeClr val="accent1">
                    <a:lumMod val="50000"/>
                  </a:schemeClr>
                </a:solidFill>
              </a:rPr>
              <a:t>(вид деятельности: вокал, хореография, театр…).</a:t>
            </a:r>
          </a:p>
        </p:txBody>
      </p:sp>
    </p:spTree>
    <p:extLst>
      <p:ext uri="{BB962C8B-B14F-4D97-AF65-F5344CB8AC3E}">
        <p14:creationId xmlns:p14="http://schemas.microsoft.com/office/powerpoint/2010/main" val="390381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495300"/>
            <a:ext cx="11830050" cy="721232"/>
          </a:xfrm>
          <a:solidFill>
            <a:schemeClr val="accent1">
              <a:lumMod val="20000"/>
              <a:lumOff val="80000"/>
            </a:schemeClr>
          </a:solidFill>
          <a:ln>
            <a:solidFill>
              <a:schemeClr val="accent1">
                <a:lumMod val="75000"/>
              </a:schemeClr>
            </a:solidFill>
          </a:ln>
        </p:spPr>
        <p:txBody>
          <a:bodyPr>
            <a:normAutofit fontScale="90000"/>
          </a:bodyPr>
          <a:lstStyle/>
          <a:p>
            <a:pPr algn="ctr"/>
            <a:br>
              <a:rPr lang="ru-RU" sz="4500" b="1" dirty="0">
                <a:solidFill>
                  <a:schemeClr val="accent1">
                    <a:lumMod val="50000"/>
                  </a:schemeClr>
                </a:solidFill>
              </a:rPr>
            </a:br>
            <a:r>
              <a:rPr lang="ru-RU" sz="3600" b="1" dirty="0">
                <a:solidFill>
                  <a:schemeClr val="accent1">
                    <a:lumMod val="50000"/>
                  </a:schemeClr>
                </a:solidFill>
              </a:rPr>
              <a:t>Уровень освоения ДОП</a:t>
            </a:r>
            <a:br>
              <a:rPr lang="ru-RU" sz="4000" dirty="0">
                <a:solidFill>
                  <a:schemeClr val="accent1">
                    <a:lumMod val="50000"/>
                  </a:schemeClr>
                </a:solidFill>
              </a:rPr>
            </a:br>
            <a:endParaRPr lang="ru-RU" sz="4000" dirty="0"/>
          </a:p>
        </p:txBody>
      </p:sp>
      <p:sp>
        <p:nvSpPr>
          <p:cNvPr id="3" name="Объект 2"/>
          <p:cNvSpPr>
            <a:spLocks noGrp="1"/>
          </p:cNvSpPr>
          <p:nvPr>
            <p:ph idx="1"/>
          </p:nvPr>
        </p:nvSpPr>
        <p:spPr>
          <a:xfrm>
            <a:off x="542430" y="2019300"/>
            <a:ext cx="12878790" cy="5750431"/>
          </a:xfrm>
          <a:noFill/>
        </p:spPr>
        <p:txBody>
          <a:bodyPr>
            <a:normAutofit fontScale="85000" lnSpcReduction="20000"/>
          </a:bodyPr>
          <a:lstStyle/>
          <a:p>
            <a:pPr algn="just"/>
            <a:r>
              <a:rPr lang="ru-RU" u="sng" dirty="0">
                <a:solidFill>
                  <a:schemeClr val="accent1">
                    <a:lumMod val="50000"/>
                  </a:schemeClr>
                </a:solidFill>
              </a:rPr>
              <a:t>Стартовый (ознакомительный)</a:t>
            </a:r>
            <a:r>
              <a:rPr lang="ru-RU" dirty="0">
                <a:solidFill>
                  <a:schemeClr val="accent1">
                    <a:lumMod val="50000"/>
                  </a:schemeClr>
                </a:solidFill>
              </a:rPr>
              <a:t> – </a:t>
            </a:r>
            <a:r>
              <a:rPr lang="ru-RU" sz="2600" i="1" dirty="0">
                <a:solidFill>
                  <a:schemeClr val="accent1">
                    <a:lumMod val="50000"/>
                  </a:schemeClr>
                </a:solidFill>
              </a:rPr>
              <a:t>использование и реализация общедоступных и универсальных форм организации материала, минимальная сложность освоения содержания.</a:t>
            </a:r>
          </a:p>
          <a:p>
            <a:pPr algn="just"/>
            <a:r>
              <a:rPr lang="ru-RU" u="sng" dirty="0">
                <a:solidFill>
                  <a:schemeClr val="accent1">
                    <a:lumMod val="50000"/>
                  </a:schemeClr>
                </a:solidFill>
              </a:rPr>
              <a:t>Базовый</a:t>
            </a:r>
            <a:r>
              <a:rPr lang="ru-RU" dirty="0">
                <a:solidFill>
                  <a:schemeClr val="accent1">
                    <a:lumMod val="50000"/>
                  </a:schemeClr>
                </a:solidFill>
              </a:rPr>
              <a:t> – </a:t>
            </a:r>
            <a:r>
              <a:rPr lang="ru-RU" sz="2600" i="1" dirty="0">
                <a:solidFill>
                  <a:schemeClr val="accent1">
                    <a:lumMod val="50000"/>
                  </a:schemeClr>
                </a:solidFill>
              </a:rPr>
              <a:t>допускает освоение специализированных знаний и языка, обеспечивает трансляцию общей целостной картины в рамках содержательно-тематического направления  программы.</a:t>
            </a:r>
          </a:p>
          <a:p>
            <a:pPr algn="just"/>
            <a:r>
              <a:rPr lang="ru-RU" u="sng" dirty="0">
                <a:solidFill>
                  <a:schemeClr val="accent1">
                    <a:lumMod val="50000"/>
                  </a:schemeClr>
                </a:solidFill>
              </a:rPr>
              <a:t>Продвинутый (углубленный)</a:t>
            </a:r>
            <a:r>
              <a:rPr lang="ru-RU" dirty="0">
                <a:solidFill>
                  <a:schemeClr val="accent1">
                    <a:lumMod val="50000"/>
                  </a:schemeClr>
                </a:solidFill>
              </a:rPr>
              <a:t> – </a:t>
            </a:r>
            <a:r>
              <a:rPr lang="ru-RU" sz="2600" i="1" dirty="0">
                <a:solidFill>
                  <a:schemeClr val="accent1">
                    <a:lumMod val="50000"/>
                  </a:schemeClr>
                </a:solidFill>
              </a:rPr>
              <a:t>обеспечивает доступ к сложным и специфическим разделам в рамках содержания программы. Углубленное изучение и доступ к </a:t>
            </a:r>
            <a:r>
              <a:rPr lang="ru-RU" sz="2600" i="1" dirty="0" err="1">
                <a:solidFill>
                  <a:schemeClr val="accent1">
                    <a:lumMod val="50000"/>
                  </a:schemeClr>
                </a:solidFill>
              </a:rPr>
              <a:t>околопрофессиональным</a:t>
            </a:r>
            <a:r>
              <a:rPr lang="ru-RU" sz="2600" i="1" dirty="0">
                <a:solidFill>
                  <a:schemeClr val="accent1">
                    <a:lumMod val="50000"/>
                  </a:schemeClr>
                </a:solidFill>
              </a:rPr>
              <a:t> и профессиональным знаниям в рамках содержательно-тематического направления программы.</a:t>
            </a:r>
          </a:p>
          <a:p>
            <a:pPr algn="just"/>
            <a:r>
              <a:rPr lang="ru-RU" dirty="0">
                <a:solidFill>
                  <a:schemeClr val="accent1">
                    <a:lumMod val="50000"/>
                  </a:schemeClr>
                </a:solidFill>
              </a:rPr>
              <a:t>Разноуровневая </a:t>
            </a:r>
            <a:r>
              <a:rPr lang="ru-RU" sz="2400" u="sng" dirty="0">
                <a:solidFill>
                  <a:schemeClr val="accent1">
                    <a:lumMod val="50000"/>
                  </a:schemeClr>
                </a:solidFill>
              </a:rPr>
              <a:t>-(включает все три (или два) уровня).</a:t>
            </a:r>
          </a:p>
          <a:p>
            <a:pPr marL="0" indent="0" algn="just">
              <a:buNone/>
            </a:pPr>
            <a:endParaRPr lang="ru-RU" sz="2400" u="sng" dirty="0">
              <a:solidFill>
                <a:schemeClr val="accent1">
                  <a:lumMod val="50000"/>
                </a:schemeClr>
              </a:solidFill>
            </a:endParaRPr>
          </a:p>
          <a:p>
            <a:pPr marL="0" indent="0" algn="just">
              <a:buNone/>
            </a:pPr>
            <a:r>
              <a:rPr lang="ru-RU" sz="2100" i="1" dirty="0">
                <a:solidFill>
                  <a:schemeClr val="tx1"/>
                </a:solidFill>
              </a:rPr>
              <a:t>(Письмо Министерства образования и науки России от 18 ноября 2015 г. № 09-3242 «О направлении информации» (вместе с «Методическими рекомендациями по проектированию дополнительных общеразвивающих программ (включая разноуровневые программы)».</a:t>
            </a:r>
            <a:r>
              <a:rPr lang="en-US" sz="2100" i="1" dirty="0">
                <a:solidFill>
                  <a:schemeClr val="tx1"/>
                </a:solidFill>
              </a:rPr>
              <a:t> </a:t>
            </a:r>
            <a:endParaRPr lang="ru-RU" sz="2100" i="1" dirty="0">
              <a:solidFill>
                <a:schemeClr val="tx1"/>
              </a:solidFill>
            </a:endParaRPr>
          </a:p>
          <a:p>
            <a:pPr marL="0" indent="0" algn="just">
              <a:buNone/>
            </a:pPr>
            <a:r>
              <a:rPr lang="en-US" sz="2100" i="1" dirty="0">
                <a:solidFill>
                  <a:schemeClr val="tx1"/>
                </a:solidFill>
              </a:rPr>
              <a:t>https://rulaws.ru/acts/Pismo-Minobrnauki-Rossii-ot-18.11.2015-N-09-3242/</a:t>
            </a:r>
            <a:r>
              <a:rPr lang="ru-RU" sz="2100" i="1" dirty="0">
                <a:solidFill>
                  <a:schemeClr val="tx1"/>
                </a:solidFill>
              </a:rPr>
              <a:t>) </a:t>
            </a:r>
          </a:p>
          <a:p>
            <a:pPr algn="just"/>
            <a:endParaRPr lang="ru-RU" sz="2400" u="sng" dirty="0">
              <a:solidFill>
                <a:srgbClr val="FF0000"/>
              </a:solidFill>
            </a:endParaRPr>
          </a:p>
          <a:p>
            <a:pPr algn="just"/>
            <a:endParaRPr lang="ru-RU" dirty="0">
              <a:solidFill>
                <a:schemeClr val="accent1">
                  <a:lumMod val="50000"/>
                </a:schemeClr>
              </a:solidFill>
            </a:endParaRPr>
          </a:p>
        </p:txBody>
      </p:sp>
    </p:spTree>
    <p:extLst>
      <p:ext uri="{BB962C8B-B14F-4D97-AF65-F5344CB8AC3E}">
        <p14:creationId xmlns:p14="http://schemas.microsoft.com/office/powerpoint/2010/main" val="1679882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396350"/>
            <a:ext cx="11830050" cy="1347597"/>
          </a:xfrm>
          <a:solidFill>
            <a:schemeClr val="accent1">
              <a:lumMod val="20000"/>
              <a:lumOff val="80000"/>
            </a:schemeClr>
          </a:solidFill>
          <a:ln>
            <a:solidFill>
              <a:schemeClr val="accent1">
                <a:lumMod val="75000"/>
              </a:schemeClr>
            </a:solidFill>
          </a:ln>
        </p:spPr>
        <p:txBody>
          <a:bodyPr>
            <a:normAutofit fontScale="90000"/>
          </a:bodyPr>
          <a:lstStyle/>
          <a:p>
            <a:pPr algn="ctr"/>
            <a:br>
              <a:rPr lang="ru-RU" sz="3600" b="1" dirty="0">
                <a:solidFill>
                  <a:schemeClr val="accent1">
                    <a:lumMod val="50000"/>
                  </a:schemeClr>
                </a:solidFill>
              </a:rPr>
            </a:br>
            <a:r>
              <a:rPr lang="ru-RU" sz="3600" b="1" dirty="0">
                <a:solidFill>
                  <a:schemeClr val="accent1">
                    <a:lumMod val="50000"/>
                  </a:schemeClr>
                </a:solidFill>
              </a:rPr>
              <a:t>Формы организации содержания и процесса педагогической деятельности   </a:t>
            </a:r>
            <a:br>
              <a:rPr lang="ru-RU" dirty="0">
                <a:solidFill>
                  <a:schemeClr val="accent1">
                    <a:lumMod val="50000"/>
                  </a:schemeClr>
                </a:solidFill>
              </a:rPr>
            </a:br>
            <a:endParaRPr lang="ru-RU" dirty="0"/>
          </a:p>
        </p:txBody>
      </p:sp>
      <p:sp>
        <p:nvSpPr>
          <p:cNvPr id="3" name="Объект 2"/>
          <p:cNvSpPr>
            <a:spLocks noGrp="1"/>
          </p:cNvSpPr>
          <p:nvPr>
            <p:ph idx="1"/>
          </p:nvPr>
        </p:nvSpPr>
        <p:spPr>
          <a:xfrm>
            <a:off x="418605" y="2268284"/>
            <a:ext cx="12878790" cy="5750431"/>
          </a:xfrm>
          <a:noFill/>
        </p:spPr>
        <p:txBody>
          <a:bodyPr>
            <a:normAutofit/>
          </a:bodyPr>
          <a:lstStyle/>
          <a:p>
            <a:pPr marL="0" indent="0" algn="just">
              <a:buNone/>
            </a:pPr>
            <a:r>
              <a:rPr lang="ru-RU" sz="2800" dirty="0">
                <a:solidFill>
                  <a:schemeClr val="accent1">
                    <a:lumMod val="50000"/>
                  </a:schemeClr>
                </a:solidFill>
              </a:rPr>
              <a:t>1. Интегрированная ДОП –объединяет несколько дисциплин, но реализует один педагог;</a:t>
            </a:r>
          </a:p>
          <a:p>
            <a:pPr marL="0" indent="0" algn="just">
              <a:buNone/>
            </a:pPr>
            <a:r>
              <a:rPr lang="ru-RU" sz="2800" dirty="0">
                <a:solidFill>
                  <a:schemeClr val="accent1">
                    <a:lumMod val="50000"/>
                  </a:schemeClr>
                </a:solidFill>
              </a:rPr>
              <a:t>2. Комплексная ДОП – объединяет несколько дисциплин, в реализации программы задействовано несколько педагогов; </a:t>
            </a:r>
          </a:p>
          <a:p>
            <a:pPr marL="0" indent="0" algn="just">
              <a:buNone/>
            </a:pPr>
            <a:r>
              <a:rPr lang="ru-RU" sz="2800" dirty="0">
                <a:solidFill>
                  <a:schemeClr val="accent1">
                    <a:lumMod val="50000"/>
                  </a:schemeClr>
                </a:solidFill>
              </a:rPr>
              <a:t>3. Модульная ДОП – состоит из нескольких самостоятельных курсов, которые учащиеся могут выбирать сами.</a:t>
            </a:r>
          </a:p>
          <a:p>
            <a:pPr marL="0" indent="0" algn="just">
              <a:buNone/>
            </a:pPr>
            <a:endParaRPr lang="ru-RU" sz="2800" dirty="0">
              <a:solidFill>
                <a:schemeClr val="accent1">
                  <a:lumMod val="50000"/>
                </a:schemeClr>
              </a:solidFill>
            </a:endParaRPr>
          </a:p>
        </p:txBody>
      </p:sp>
    </p:spTree>
    <p:extLst>
      <p:ext uri="{BB962C8B-B14F-4D97-AF65-F5344CB8AC3E}">
        <p14:creationId xmlns:p14="http://schemas.microsoft.com/office/powerpoint/2010/main" val="3480014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9175" y="571500"/>
            <a:ext cx="11830050" cy="762000"/>
          </a:xfrm>
          <a:solidFill>
            <a:schemeClr val="accent1">
              <a:lumMod val="20000"/>
              <a:lumOff val="80000"/>
            </a:schemeClr>
          </a:solidFill>
          <a:ln>
            <a:solidFill>
              <a:schemeClr val="accent1">
                <a:lumMod val="75000"/>
              </a:schemeClr>
            </a:solidFill>
          </a:ln>
        </p:spPr>
        <p:txBody>
          <a:bodyPr>
            <a:noAutofit/>
          </a:bodyPr>
          <a:lstStyle/>
          <a:p>
            <a:pPr algn="ctr"/>
            <a:br>
              <a:rPr lang="ru-RU" sz="4050" b="1" dirty="0">
                <a:solidFill>
                  <a:schemeClr val="accent1">
                    <a:lumMod val="50000"/>
                  </a:schemeClr>
                </a:solidFill>
              </a:rPr>
            </a:br>
            <a:br>
              <a:rPr lang="ru-RU" sz="4050" b="1" dirty="0">
                <a:solidFill>
                  <a:schemeClr val="accent1">
                    <a:lumMod val="50000"/>
                  </a:schemeClr>
                </a:solidFill>
              </a:rPr>
            </a:br>
            <a:r>
              <a:rPr lang="ru-RU" sz="3200" b="1" dirty="0">
                <a:solidFill>
                  <a:schemeClr val="accent1">
                    <a:lumMod val="50000"/>
                  </a:schemeClr>
                </a:solidFill>
              </a:rPr>
              <a:t>адресат ДОП </a:t>
            </a:r>
            <a:br>
              <a:rPr lang="ru-RU" sz="3600" b="1" dirty="0">
                <a:solidFill>
                  <a:schemeClr val="accent1">
                    <a:lumMod val="50000"/>
                  </a:schemeClr>
                </a:solidFill>
              </a:rPr>
            </a:br>
            <a:br>
              <a:rPr lang="ru-RU" sz="4050" b="1" dirty="0">
                <a:solidFill>
                  <a:schemeClr val="accent1">
                    <a:lumMod val="50000"/>
                  </a:schemeClr>
                </a:solidFill>
              </a:rPr>
            </a:br>
            <a:endParaRPr lang="ru-RU" sz="4050" b="1" dirty="0"/>
          </a:p>
        </p:txBody>
      </p:sp>
      <p:sp>
        <p:nvSpPr>
          <p:cNvPr id="3" name="Объект 2"/>
          <p:cNvSpPr>
            <a:spLocks noGrp="1"/>
          </p:cNvSpPr>
          <p:nvPr>
            <p:ph idx="1"/>
          </p:nvPr>
        </p:nvSpPr>
        <p:spPr>
          <a:xfrm>
            <a:off x="685800" y="1866900"/>
            <a:ext cx="12801600" cy="7239000"/>
          </a:xfrm>
          <a:noFill/>
        </p:spPr>
        <p:txBody>
          <a:bodyPr>
            <a:normAutofit fontScale="70000" lnSpcReduction="20000"/>
          </a:bodyPr>
          <a:lstStyle/>
          <a:p>
            <a:pPr marL="0" indent="0" algn="just">
              <a:buNone/>
            </a:pPr>
            <a:r>
              <a:rPr lang="ru-RU" dirty="0">
                <a:solidFill>
                  <a:schemeClr val="accent1">
                    <a:lumMod val="50000"/>
                  </a:schemeClr>
                </a:solidFill>
              </a:rPr>
              <a:t>Описание примерного портрета обучающегося, для которого будет актуальным обучение  по данной программе:</a:t>
            </a:r>
          </a:p>
          <a:p>
            <a:pPr algn="just"/>
            <a:r>
              <a:rPr lang="ru-RU" dirty="0">
                <a:solidFill>
                  <a:schemeClr val="accent1">
                    <a:lumMod val="50000"/>
                  </a:schemeClr>
                </a:solidFill>
              </a:rPr>
              <a:t>Возраст детей (5-7, 7-11, 11-14, 15-17 лет)- </a:t>
            </a:r>
            <a:r>
              <a:rPr lang="ru-RU" sz="2600" i="1" dirty="0">
                <a:solidFill>
                  <a:schemeClr val="accent1">
                    <a:lumMod val="50000"/>
                  </a:schemeClr>
                </a:solidFill>
              </a:rPr>
              <a:t>указывается в годах, рекомендуется указывать возрастную категорию в соответствии с уровнями общего образования;</a:t>
            </a:r>
          </a:p>
          <a:p>
            <a:pPr algn="just"/>
            <a:r>
              <a:rPr lang="ru-RU" i="1" dirty="0">
                <a:solidFill>
                  <a:schemeClr val="accent1">
                    <a:lumMod val="50000"/>
                  </a:schemeClr>
                </a:solidFill>
              </a:rPr>
              <a:t> Возраст 7-17 лет уместно указывать при параллельном способе реализации разноуровневой программы, где в содержании, методиках, технологиях отражены особенности построения процесса обучения детей разного возраста </a:t>
            </a:r>
            <a:r>
              <a:rPr lang="ru-RU" sz="2600" i="1" dirty="0">
                <a:solidFill>
                  <a:schemeClr val="accent1">
                    <a:lumMod val="50000"/>
                  </a:schemeClr>
                </a:solidFill>
              </a:rPr>
              <a:t>(вокал, хореография, театр, турпоходы…);</a:t>
            </a:r>
          </a:p>
          <a:p>
            <a:pPr algn="just"/>
            <a:r>
              <a:rPr lang="ru-RU" i="1" dirty="0">
                <a:solidFill>
                  <a:schemeClr val="accent1">
                    <a:lumMod val="50000"/>
                  </a:schemeClr>
                </a:solidFill>
              </a:rPr>
              <a:t>Рекомендуемая наполняемость группы от 7-15 человек </a:t>
            </a:r>
            <a:r>
              <a:rPr lang="ru-RU" i="1" dirty="0">
                <a:solidFill>
                  <a:schemeClr val="tx1"/>
                </a:solidFill>
              </a:rPr>
              <a:t>(Об утверждении правил ПФДО… от 28.12.2020 № 3.12-42. ч. 3 п.4.2. гл. 4. </a:t>
            </a:r>
            <a:r>
              <a:rPr lang="en-US" sz="2600" i="1" dirty="0">
                <a:solidFill>
                  <a:schemeClr val="tx1"/>
                </a:solidFill>
                <a:hlinkClick r:id="rId2">
                  <a:extLst>
                    <a:ext uri="{A12FA001-AC4F-418D-AE19-62706E023703}">
                      <ahyp:hlinkClr xmlns:ahyp="http://schemas.microsoft.com/office/drawing/2018/hyperlinkcolor" val="tx"/>
                    </a:ext>
                  </a:extLst>
                </a:hlinkClick>
              </a:rPr>
              <a:t>https://docs.cntd.ru/document/571087280</a:t>
            </a:r>
            <a:r>
              <a:rPr lang="ru-RU" sz="2600" i="1" dirty="0">
                <a:solidFill>
                  <a:schemeClr val="tx1"/>
                </a:solidFill>
              </a:rPr>
              <a:t>), Приказ № 629 от 27.07.2022 п.11 абз.4)).</a:t>
            </a:r>
            <a:endParaRPr lang="ru-RU" i="1" dirty="0">
              <a:solidFill>
                <a:schemeClr val="tx1"/>
              </a:solidFill>
            </a:endParaRPr>
          </a:p>
          <a:p>
            <a:pPr marL="0" indent="0" algn="just">
              <a:buNone/>
            </a:pPr>
            <a:r>
              <a:rPr lang="ru-RU" dirty="0">
                <a:solidFill>
                  <a:schemeClr val="accent1">
                    <a:lumMod val="50000"/>
                  </a:schemeClr>
                </a:solidFill>
              </a:rPr>
              <a:t>Если имеется отбор детей, то указывают КРИТЕРИЙ:</a:t>
            </a:r>
          </a:p>
          <a:p>
            <a:pPr algn="just"/>
            <a:r>
              <a:rPr lang="ru-RU" dirty="0">
                <a:solidFill>
                  <a:schemeClr val="accent1">
                    <a:lumMod val="50000"/>
                  </a:schemeClr>
                </a:solidFill>
              </a:rPr>
              <a:t>Степень сформированности интересов и мотивации к данному направлению науки, творчества,  предметной области;</a:t>
            </a:r>
          </a:p>
          <a:p>
            <a:pPr algn="just"/>
            <a:r>
              <a:rPr lang="ru-RU" dirty="0">
                <a:solidFill>
                  <a:schemeClr val="accent1">
                    <a:lumMod val="50000"/>
                  </a:schemeClr>
                </a:solidFill>
              </a:rPr>
              <a:t>Наличие базовых знаний (входящая диагностика) или (пройден стартовый уровень освоения ДОП)- </a:t>
            </a:r>
            <a:r>
              <a:rPr lang="ru-RU" sz="2600" i="1" dirty="0">
                <a:solidFill>
                  <a:schemeClr val="accent1">
                    <a:lumMod val="50000"/>
                  </a:schemeClr>
                </a:solidFill>
              </a:rPr>
              <a:t>при зачислении детей на базовый уровень освоения ДОП;</a:t>
            </a:r>
          </a:p>
          <a:p>
            <a:pPr algn="just"/>
            <a:r>
              <a:rPr lang="ru-RU" dirty="0">
                <a:solidFill>
                  <a:schemeClr val="accent1">
                    <a:lumMod val="50000"/>
                  </a:schemeClr>
                </a:solidFill>
              </a:rPr>
              <a:t>Наличие специальных способностей в данной предметной области;</a:t>
            </a:r>
          </a:p>
          <a:p>
            <a:pPr algn="just"/>
            <a:r>
              <a:rPr lang="ru-RU" dirty="0">
                <a:solidFill>
                  <a:schemeClr val="accent1">
                    <a:lumMod val="50000"/>
                  </a:schemeClr>
                </a:solidFill>
              </a:rPr>
              <a:t>Наличие определенной физической и практической подготовки по направлению ДОП;</a:t>
            </a:r>
          </a:p>
          <a:p>
            <a:pPr algn="just"/>
            <a:r>
              <a:rPr lang="ru-RU" dirty="0">
                <a:solidFill>
                  <a:schemeClr val="accent1">
                    <a:lumMod val="50000"/>
                  </a:schemeClr>
                </a:solidFill>
              </a:rPr>
              <a:t>Физическое здоровье детей </a:t>
            </a:r>
            <a:r>
              <a:rPr lang="ru-RU" sz="2600" i="1" dirty="0">
                <a:solidFill>
                  <a:schemeClr val="accent1">
                    <a:lumMod val="50000"/>
                  </a:schemeClr>
                </a:solidFill>
              </a:rPr>
              <a:t>(требования к состоянию здоровья, справка на Ф-С, Т-К, ОВЗ (не все нозологии), дошкольники));</a:t>
            </a:r>
          </a:p>
          <a:p>
            <a:pPr algn="just"/>
            <a:r>
              <a:rPr lang="ru-RU" dirty="0">
                <a:solidFill>
                  <a:schemeClr val="accent1">
                    <a:lumMod val="50000"/>
                  </a:schemeClr>
                </a:solidFill>
              </a:rPr>
              <a:t>Другое.</a:t>
            </a:r>
          </a:p>
        </p:txBody>
      </p:sp>
    </p:spTree>
    <p:extLst>
      <p:ext uri="{BB962C8B-B14F-4D97-AF65-F5344CB8AC3E}">
        <p14:creationId xmlns:p14="http://schemas.microsoft.com/office/powerpoint/2010/main" val="211183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129994"/>
            <a:ext cx="11830050" cy="575089"/>
          </a:xfrm>
          <a:solidFill>
            <a:schemeClr val="accent1">
              <a:lumMod val="20000"/>
              <a:lumOff val="80000"/>
            </a:schemeClr>
          </a:solidFill>
          <a:ln>
            <a:solidFill>
              <a:schemeClr val="accent1">
                <a:lumMod val="75000"/>
              </a:schemeClr>
            </a:solidFill>
          </a:ln>
        </p:spPr>
        <p:txBody>
          <a:bodyPr>
            <a:noAutofit/>
          </a:bodyPr>
          <a:lstStyle/>
          <a:p>
            <a:pPr algn="ctr"/>
            <a:br>
              <a:rPr lang="ru-RU" sz="4050" b="1" dirty="0">
                <a:solidFill>
                  <a:schemeClr val="accent1">
                    <a:lumMod val="50000"/>
                  </a:schemeClr>
                </a:solidFill>
              </a:rPr>
            </a:br>
            <a:r>
              <a:rPr lang="ru-RU" sz="3000" b="1" dirty="0">
                <a:solidFill>
                  <a:schemeClr val="accent1">
                    <a:lumMod val="50000"/>
                  </a:schemeClr>
                </a:solidFill>
              </a:rPr>
              <a:t>Объем и сроки освоения ДОП</a:t>
            </a:r>
            <a:br>
              <a:rPr lang="ru-RU" sz="3000" b="1" dirty="0">
                <a:solidFill>
                  <a:schemeClr val="accent1">
                    <a:lumMod val="50000"/>
                  </a:schemeClr>
                </a:solidFill>
              </a:rPr>
            </a:br>
            <a:endParaRPr lang="ru-RU" sz="3000" b="1" dirty="0"/>
          </a:p>
        </p:txBody>
      </p:sp>
      <p:sp>
        <p:nvSpPr>
          <p:cNvPr id="5" name="Объект 4">
            <a:extLst>
              <a:ext uri="{FF2B5EF4-FFF2-40B4-BE49-F238E27FC236}">
                <a16:creationId xmlns:a16="http://schemas.microsoft.com/office/drawing/2014/main" id="{A05DFC2C-91B3-4CE3-9F26-CBCC67CF2BDF}"/>
              </a:ext>
            </a:extLst>
          </p:cNvPr>
          <p:cNvSpPr>
            <a:spLocks noGrp="1"/>
          </p:cNvSpPr>
          <p:nvPr>
            <p:ph idx="1"/>
          </p:nvPr>
        </p:nvSpPr>
        <p:spPr>
          <a:xfrm>
            <a:off x="383381" y="1028700"/>
            <a:ext cx="13027820" cy="8915400"/>
          </a:xfrm>
        </p:spPr>
        <p:txBody>
          <a:bodyPr>
            <a:noAutofit/>
          </a:bodyPr>
          <a:lstStyle/>
          <a:p>
            <a:pPr marL="0" indent="0">
              <a:buNone/>
            </a:pPr>
            <a:endParaRPr lang="ru-RU" sz="2000" dirty="0">
              <a:solidFill>
                <a:schemeClr val="bg1"/>
              </a:solidFill>
            </a:endParaRPr>
          </a:p>
          <a:p>
            <a:pPr marL="0" indent="0">
              <a:buNone/>
            </a:pPr>
            <a:endParaRPr lang="ru-RU" sz="2000" dirty="0">
              <a:solidFill>
                <a:schemeClr val="bg1"/>
              </a:solidFill>
            </a:endParaRPr>
          </a:p>
          <a:p>
            <a:pPr marL="0" indent="0">
              <a:buNone/>
            </a:pPr>
            <a:endParaRPr lang="ru-RU" sz="2000" dirty="0">
              <a:solidFill>
                <a:schemeClr val="bg1"/>
              </a:solidFill>
            </a:endParaRPr>
          </a:p>
          <a:p>
            <a:pPr marL="0" indent="0">
              <a:buNone/>
            </a:pPr>
            <a:r>
              <a:rPr lang="ru-RU" sz="2000" dirty="0">
                <a:solidFill>
                  <a:schemeClr val="bg1"/>
                </a:solidFill>
              </a:rPr>
              <a:t>Режим занятий утверждается расписанием, составляемым в соответствии </a:t>
            </a:r>
            <a:r>
              <a:rPr lang="ru-RU" sz="2000" dirty="0">
                <a:solidFill>
                  <a:schemeClr val="tx1"/>
                </a:solidFill>
              </a:rPr>
              <a:t>с САНПИН от 28.09.2020 г. № 28 (</a:t>
            </a:r>
            <a:r>
              <a:rPr lang="en-US" sz="1800" i="1" dirty="0">
                <a:solidFill>
                  <a:schemeClr val="tx1"/>
                </a:solidFill>
                <a:hlinkClick r:id="rId3">
                  <a:extLst>
                    <a:ext uri="{A12FA001-AC4F-418D-AE19-62706E023703}">
                      <ahyp:hlinkClr xmlns:ahyp="http://schemas.microsoft.com/office/drawing/2018/hyperlinkcolor" val="tx"/>
                    </a:ext>
                  </a:extLst>
                </a:hlinkClick>
              </a:rPr>
              <a:t>https://minobr74.ru/documents/doc/11638</a:t>
            </a:r>
            <a:r>
              <a:rPr lang="ru-RU" sz="1800" i="1" dirty="0">
                <a:solidFill>
                  <a:schemeClr val="tx1"/>
                </a:solidFill>
              </a:rPr>
              <a:t>)</a:t>
            </a:r>
            <a:r>
              <a:rPr lang="ru-RU" sz="2000" dirty="0">
                <a:solidFill>
                  <a:schemeClr val="tx1"/>
                </a:solidFill>
              </a:rPr>
              <a:t> </a:t>
            </a:r>
            <a:r>
              <a:rPr lang="ru-RU" sz="2000" dirty="0">
                <a:solidFill>
                  <a:schemeClr val="bg1"/>
                </a:solidFill>
              </a:rPr>
              <a:t>и с Уставом ОО.</a:t>
            </a:r>
          </a:p>
          <a:p>
            <a:pPr marL="0" indent="0" algn="just">
              <a:buNone/>
            </a:pPr>
            <a:r>
              <a:rPr lang="ru-RU" sz="2000" b="1" dirty="0">
                <a:solidFill>
                  <a:schemeClr val="bg1"/>
                </a:solidFill>
              </a:rPr>
              <a:t>Пример оформления: </a:t>
            </a:r>
          </a:p>
          <a:p>
            <a:pPr marL="0" indent="0" algn="just">
              <a:buNone/>
            </a:pPr>
            <a:r>
              <a:rPr lang="ru-RU" sz="2000" dirty="0">
                <a:solidFill>
                  <a:schemeClr val="bg1"/>
                </a:solidFill>
              </a:rPr>
              <a:t>Срок реализации программы - 1 год, (краткосрочные –1,2, 3 мес., или 3 недели) </a:t>
            </a:r>
          </a:p>
          <a:p>
            <a:pPr marL="0" indent="0" algn="just">
              <a:buNone/>
            </a:pPr>
            <a:r>
              <a:rPr lang="ru-RU" sz="2000" dirty="0">
                <a:solidFill>
                  <a:schemeClr val="bg1"/>
                </a:solidFill>
              </a:rPr>
              <a:t>Объем программы – 144 часов.</a:t>
            </a:r>
          </a:p>
          <a:p>
            <a:pPr marL="0" indent="0" algn="just">
              <a:buNone/>
            </a:pPr>
            <a:r>
              <a:rPr lang="ru-RU" sz="2000" dirty="0">
                <a:solidFill>
                  <a:schemeClr val="bg1"/>
                </a:solidFill>
              </a:rPr>
              <a:t>Режим занятий - 2 раз в неделю, продолжительность занятий – 2 часа. В конце каждого часа предусмотрен пятнадцатиминутный перерыв (отдых, проветривание помещений). </a:t>
            </a:r>
          </a:p>
          <a:p>
            <a:pPr marL="0" indent="0" algn="just">
              <a:buNone/>
            </a:pPr>
            <a:r>
              <a:rPr lang="ru-RU" sz="2000" dirty="0">
                <a:solidFill>
                  <a:schemeClr val="bg1"/>
                </a:solidFill>
              </a:rPr>
              <a:t>1 академический час  - 45 минут </a:t>
            </a:r>
            <a:r>
              <a:rPr lang="ru-RU" sz="1600" dirty="0">
                <a:solidFill>
                  <a:schemeClr val="bg1"/>
                </a:solidFill>
              </a:rPr>
              <a:t>(для детей старшего возраста).</a:t>
            </a:r>
          </a:p>
          <a:p>
            <a:pPr marL="0" indent="0" algn="just">
              <a:buNone/>
            </a:pPr>
            <a:endParaRPr lang="ru-RU" sz="2000" dirty="0">
              <a:solidFill>
                <a:schemeClr val="bg1"/>
              </a:solidFill>
            </a:endParaRPr>
          </a:p>
          <a:p>
            <a:pPr marL="0" indent="0" algn="just">
              <a:buNone/>
            </a:pPr>
            <a:r>
              <a:rPr lang="ru-RU" sz="2000" b="1" dirty="0">
                <a:solidFill>
                  <a:schemeClr val="bg1"/>
                </a:solidFill>
              </a:rPr>
              <a:t>МР рекомендуют:</a:t>
            </a:r>
          </a:p>
          <a:p>
            <a:pPr marL="0" indent="0">
              <a:buNone/>
            </a:pPr>
            <a:endParaRPr lang="ru-RU" sz="2000" b="1" dirty="0">
              <a:solidFill>
                <a:schemeClr val="bg1"/>
              </a:solidFill>
            </a:endParaRPr>
          </a:p>
          <a:p>
            <a:pPr marL="0" indent="0">
              <a:buNone/>
            </a:pPr>
            <a:r>
              <a:rPr lang="ru-RU" sz="2000" b="1" dirty="0">
                <a:solidFill>
                  <a:schemeClr val="bg1"/>
                </a:solidFill>
              </a:rPr>
              <a:t>ДОП </a:t>
            </a:r>
            <a:r>
              <a:rPr lang="ru-RU" sz="2000" b="1" dirty="0" err="1">
                <a:solidFill>
                  <a:schemeClr val="bg1"/>
                </a:solidFill>
              </a:rPr>
              <a:t>дб</a:t>
            </a:r>
            <a:r>
              <a:rPr lang="ru-RU" sz="2000" b="1" dirty="0">
                <a:solidFill>
                  <a:schemeClr val="bg1"/>
                </a:solidFill>
              </a:rPr>
              <a:t> НЕ МЕНЕЕ 16 </a:t>
            </a:r>
            <a:r>
              <a:rPr lang="ru-RU" sz="2000" dirty="0">
                <a:solidFill>
                  <a:schemeClr val="bg1"/>
                </a:solidFill>
              </a:rPr>
              <a:t>часов </a:t>
            </a:r>
            <a:r>
              <a:rPr lang="ru-RU" sz="1800" i="1" dirty="0">
                <a:solidFill>
                  <a:schemeClr val="tx1"/>
                </a:solidFill>
              </a:rPr>
              <a:t>(Приказ МОСО № 3.12-42. ч. 3 п.4.2. гл. 4 « О ПФДО…»)</a:t>
            </a:r>
          </a:p>
          <a:p>
            <a:pPr marL="0" indent="0">
              <a:buNone/>
            </a:pPr>
            <a:r>
              <a:rPr lang="ru-RU" sz="2000" dirty="0">
                <a:solidFill>
                  <a:schemeClr val="bg1"/>
                </a:solidFill>
              </a:rPr>
              <a:t>Срок реализации программы – определяется исходя из уровня освоения ДОП:</a:t>
            </a:r>
          </a:p>
          <a:p>
            <a:pPr marL="0" indent="0">
              <a:spcBef>
                <a:spcPts val="0"/>
              </a:spcBef>
              <a:spcAft>
                <a:spcPts val="0"/>
              </a:spcAft>
              <a:buNone/>
            </a:pPr>
            <a:r>
              <a:rPr lang="ru-RU" sz="2000" dirty="0">
                <a:solidFill>
                  <a:schemeClr val="bg1"/>
                </a:solidFill>
              </a:rPr>
              <a:t>-     стартовый – 1-2 года;</a:t>
            </a:r>
          </a:p>
          <a:p>
            <a:pPr>
              <a:spcBef>
                <a:spcPts val="0"/>
              </a:spcBef>
              <a:spcAft>
                <a:spcPts val="0"/>
              </a:spcAft>
              <a:buFontTx/>
              <a:buChar char="-"/>
            </a:pPr>
            <a:r>
              <a:rPr lang="ru-RU" sz="2000" dirty="0">
                <a:solidFill>
                  <a:schemeClr val="bg1"/>
                </a:solidFill>
              </a:rPr>
              <a:t>базовый – 2-4 года;</a:t>
            </a:r>
          </a:p>
          <a:p>
            <a:pPr>
              <a:spcBef>
                <a:spcPts val="0"/>
              </a:spcBef>
              <a:spcAft>
                <a:spcPts val="0"/>
              </a:spcAft>
              <a:buFontTx/>
              <a:buChar char="-"/>
            </a:pPr>
            <a:r>
              <a:rPr lang="ru-RU" sz="2000" dirty="0">
                <a:solidFill>
                  <a:schemeClr val="bg1"/>
                </a:solidFill>
              </a:rPr>
              <a:t>продвинутый – 1-3 года.</a:t>
            </a:r>
          </a:p>
          <a:p>
            <a:pPr marL="0" indent="0">
              <a:spcBef>
                <a:spcPts val="0"/>
              </a:spcBef>
              <a:spcAft>
                <a:spcPts val="0"/>
              </a:spcAft>
              <a:buNone/>
            </a:pPr>
            <a:r>
              <a:rPr lang="ru-RU" sz="2000" dirty="0">
                <a:solidFill>
                  <a:schemeClr val="bg1"/>
                </a:solidFill>
              </a:rPr>
              <a:t>ДОП может реализовываться в течение всего календарного года, в том числе в каникулярное время </a:t>
            </a:r>
            <a:r>
              <a:rPr lang="ru-RU" sz="1800" i="1" dirty="0">
                <a:solidFill>
                  <a:schemeClr val="tx1"/>
                </a:solidFill>
              </a:rPr>
              <a:t>(Приказ </a:t>
            </a:r>
            <a:r>
              <a:rPr lang="ru-RU" sz="1800" i="1" dirty="0" err="1">
                <a:solidFill>
                  <a:schemeClr val="tx1"/>
                </a:solidFill>
              </a:rPr>
              <a:t>Минпросвещения</a:t>
            </a:r>
            <a:r>
              <a:rPr lang="ru-RU" sz="1800" i="1" dirty="0">
                <a:solidFill>
                  <a:schemeClr val="tx1"/>
                </a:solidFill>
              </a:rPr>
              <a:t> России от 27.07.2022 № 629 п.8).</a:t>
            </a:r>
          </a:p>
          <a:p>
            <a:pPr marL="0" indent="0">
              <a:buNone/>
            </a:pPr>
            <a:r>
              <a:rPr lang="ru-RU" sz="2000" dirty="0">
                <a:solidFill>
                  <a:schemeClr val="bg1"/>
                </a:solidFill>
              </a:rPr>
              <a:t>Раньше 31 мая реализация программы не должна заканчиваться!!!! </a:t>
            </a:r>
            <a:r>
              <a:rPr lang="ru-RU" sz="1600" i="1" dirty="0">
                <a:solidFill>
                  <a:schemeClr val="bg1"/>
                </a:solidFill>
              </a:rPr>
              <a:t>(теряется охват детей)</a:t>
            </a:r>
          </a:p>
          <a:p>
            <a:pPr marL="0" indent="0">
              <a:buNone/>
            </a:pPr>
            <a:r>
              <a:rPr lang="ru-RU" sz="1600" dirty="0">
                <a:solidFill>
                  <a:schemeClr val="tx1"/>
                </a:solidFill>
              </a:rPr>
              <a:t>(Об утверждении правил персонифицированного финансирования дополнительного образования детей в Сахалинской области: Приказ Министерства образования Сахалинской области от 28.12.2020 № 3.12-42. п. 4.2. (1,2) гл. 4.</a:t>
            </a:r>
          </a:p>
          <a:p>
            <a:pPr marL="0" indent="0">
              <a:buNone/>
            </a:pPr>
            <a:r>
              <a:rPr lang="en-US" sz="1600" dirty="0">
                <a:solidFill>
                  <a:schemeClr val="tx1"/>
                </a:solidFill>
              </a:rPr>
              <a:t>https://docs.cntd.ru/document/571087280</a:t>
            </a:r>
            <a:r>
              <a:rPr lang="ru-RU" sz="1600" dirty="0">
                <a:solidFill>
                  <a:schemeClr val="tx1"/>
                </a:solidFill>
              </a:rPr>
              <a:t>)</a:t>
            </a:r>
          </a:p>
          <a:p>
            <a:pPr marL="0" indent="0">
              <a:buNone/>
            </a:pPr>
            <a:endParaRPr lang="ru-RU" sz="1600" i="1" dirty="0">
              <a:solidFill>
                <a:schemeClr val="bg1"/>
              </a:solidFill>
            </a:endParaRPr>
          </a:p>
          <a:p>
            <a:pPr marL="0" indent="0">
              <a:buNone/>
            </a:pPr>
            <a:endParaRPr lang="ru-RU" sz="2000" dirty="0">
              <a:solidFill>
                <a:schemeClr val="bg1"/>
              </a:solidFill>
            </a:endParaRPr>
          </a:p>
          <a:p>
            <a:pPr marL="0" indent="0">
              <a:buNone/>
            </a:pPr>
            <a:endParaRPr lang="ru-RU" sz="2000" dirty="0">
              <a:solidFill>
                <a:schemeClr val="bg1"/>
              </a:solidFill>
            </a:endParaRPr>
          </a:p>
        </p:txBody>
      </p:sp>
      <p:graphicFrame>
        <p:nvGraphicFramePr>
          <p:cNvPr id="3" name="Таблица 3">
            <a:extLst>
              <a:ext uri="{FF2B5EF4-FFF2-40B4-BE49-F238E27FC236}">
                <a16:creationId xmlns:a16="http://schemas.microsoft.com/office/drawing/2014/main" id="{635F3B96-3B0E-4B65-BDC4-C42794C921FF}"/>
              </a:ext>
            </a:extLst>
          </p:cNvPr>
          <p:cNvGraphicFramePr>
            <a:graphicFrameLocks noGrp="1"/>
          </p:cNvGraphicFramePr>
          <p:nvPr>
            <p:extLst>
              <p:ext uri="{D42A27DB-BD31-4B8C-83A1-F6EECF244321}">
                <p14:modId xmlns:p14="http://schemas.microsoft.com/office/powerpoint/2010/main" val="1043623378"/>
              </p:ext>
            </p:extLst>
          </p:nvPr>
        </p:nvGraphicFramePr>
        <p:xfrm>
          <a:off x="4819650" y="4533900"/>
          <a:ext cx="8153400" cy="1447801"/>
        </p:xfrm>
        <a:graphic>
          <a:graphicData uri="http://schemas.openxmlformats.org/drawingml/2006/table">
            <a:tbl>
              <a:tblPr firstRow="1" bandRow="1">
                <a:tableStyleId>{5C22544A-7EE6-4342-B048-85BDC9FD1C3A}</a:tableStyleId>
              </a:tblPr>
              <a:tblGrid>
                <a:gridCol w="1155340">
                  <a:extLst>
                    <a:ext uri="{9D8B030D-6E8A-4147-A177-3AD203B41FA5}">
                      <a16:colId xmlns:a16="http://schemas.microsoft.com/office/drawing/2014/main" val="1140725100"/>
                    </a:ext>
                  </a:extLst>
                </a:gridCol>
                <a:gridCol w="1716505">
                  <a:extLst>
                    <a:ext uri="{9D8B030D-6E8A-4147-A177-3AD203B41FA5}">
                      <a16:colId xmlns:a16="http://schemas.microsoft.com/office/drawing/2014/main" val="3198520283"/>
                    </a:ext>
                  </a:extLst>
                </a:gridCol>
                <a:gridCol w="1320389">
                  <a:extLst>
                    <a:ext uri="{9D8B030D-6E8A-4147-A177-3AD203B41FA5}">
                      <a16:colId xmlns:a16="http://schemas.microsoft.com/office/drawing/2014/main" val="1595499745"/>
                    </a:ext>
                  </a:extLst>
                </a:gridCol>
                <a:gridCol w="1276374">
                  <a:extLst>
                    <a:ext uri="{9D8B030D-6E8A-4147-A177-3AD203B41FA5}">
                      <a16:colId xmlns:a16="http://schemas.microsoft.com/office/drawing/2014/main" val="916783811"/>
                    </a:ext>
                  </a:extLst>
                </a:gridCol>
                <a:gridCol w="1364403">
                  <a:extLst>
                    <a:ext uri="{9D8B030D-6E8A-4147-A177-3AD203B41FA5}">
                      <a16:colId xmlns:a16="http://schemas.microsoft.com/office/drawing/2014/main" val="3314535712"/>
                    </a:ext>
                  </a:extLst>
                </a:gridCol>
                <a:gridCol w="1320389">
                  <a:extLst>
                    <a:ext uri="{9D8B030D-6E8A-4147-A177-3AD203B41FA5}">
                      <a16:colId xmlns:a16="http://schemas.microsoft.com/office/drawing/2014/main" val="1569272293"/>
                    </a:ext>
                  </a:extLst>
                </a:gridCol>
              </a:tblGrid>
              <a:tr h="889376">
                <a:tc>
                  <a:txBody>
                    <a:bodyPr/>
                    <a:lstStyle/>
                    <a:p>
                      <a:pPr algn="ctr"/>
                      <a:r>
                        <a:rPr lang="ru-RU" sz="1400" b="0" dirty="0">
                          <a:ln>
                            <a:solidFill>
                              <a:schemeClr val="bg1"/>
                            </a:solidFill>
                          </a:ln>
                          <a:latin typeface="+mj-lt"/>
                          <a:cs typeface="Times New Roman" panose="02020603050405020304" pitchFamily="18" charset="0"/>
                        </a:rPr>
                        <a:t>Период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ru-RU" sz="1400" b="0" dirty="0">
                          <a:ln>
                            <a:solidFill>
                              <a:schemeClr val="bg1"/>
                            </a:solidFill>
                          </a:ln>
                          <a:latin typeface="+mj-lt"/>
                        </a:rPr>
                        <a:t>Продолжительность занятия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ru-RU" sz="1400" b="0" dirty="0">
                          <a:ln>
                            <a:solidFill>
                              <a:schemeClr val="bg1"/>
                            </a:solidFill>
                          </a:ln>
                          <a:solidFill>
                            <a:schemeClr val="tx1"/>
                          </a:solidFill>
                          <a:latin typeface="+mj-lt"/>
                        </a:rPr>
                        <a:t>Кол-во занятий в неделю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ru-RU" sz="1400" b="0" dirty="0">
                          <a:ln>
                            <a:solidFill>
                              <a:schemeClr val="bg1"/>
                            </a:solidFill>
                          </a:ln>
                          <a:solidFill>
                            <a:schemeClr val="tx1"/>
                          </a:solidFill>
                          <a:latin typeface="+mj-lt"/>
                        </a:rPr>
                        <a:t>Кол-во часов в неделю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ru-RU" sz="1400" b="0" dirty="0">
                          <a:ln>
                            <a:solidFill>
                              <a:schemeClr val="bg1"/>
                            </a:solidFill>
                          </a:ln>
                          <a:solidFill>
                            <a:schemeClr val="tx1"/>
                          </a:solidFill>
                          <a:latin typeface="+mj-lt"/>
                        </a:rPr>
                        <a:t>Кол-во недель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tc>
                  <a:txBody>
                    <a:bodyPr/>
                    <a:lstStyle/>
                    <a:p>
                      <a:pPr algn="ctr"/>
                      <a:r>
                        <a:rPr lang="ru-RU" sz="1400" b="0" dirty="0">
                          <a:ln>
                            <a:solidFill>
                              <a:schemeClr val="bg1"/>
                            </a:solidFill>
                          </a:ln>
                          <a:solidFill>
                            <a:schemeClr val="tx1"/>
                          </a:solidFill>
                          <a:latin typeface="+mj-lt"/>
                        </a:rPr>
                        <a:t>Кол-во часов в год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85000"/>
                      </a:schemeClr>
                    </a:solidFill>
                  </a:tcPr>
                </a:tc>
                <a:extLst>
                  <a:ext uri="{0D108BD9-81ED-4DB2-BD59-A6C34878D82A}">
                    <a16:rowId xmlns:a16="http://schemas.microsoft.com/office/drawing/2014/main" val="2518134832"/>
                  </a:ext>
                </a:extLst>
              </a:tr>
              <a:tr h="558425">
                <a:tc>
                  <a:txBody>
                    <a:bodyPr/>
                    <a:lstStyle/>
                    <a:p>
                      <a:pPr algn="ctr"/>
                      <a:r>
                        <a:rPr lang="ru-RU" sz="1400" dirty="0">
                          <a:ln>
                            <a:solidFill>
                              <a:schemeClr val="bg1"/>
                            </a:solidFill>
                          </a:ln>
                          <a:latin typeface="+mj-lt"/>
                        </a:rPr>
                        <a:t>1 год обучения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b="0" dirty="0">
                          <a:ln>
                            <a:solidFill>
                              <a:schemeClr val="bg1"/>
                            </a:solidFill>
                          </a:ln>
                          <a:latin typeface="+mj-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n>
                            <a:solidFill>
                              <a:schemeClr val="bg1"/>
                            </a:solidFill>
                          </a:ln>
                          <a:latin typeface="+mj-lt"/>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n>
                            <a:solidFill>
                              <a:schemeClr val="bg1"/>
                            </a:solidFill>
                          </a:ln>
                          <a:latin typeface="+mj-lt"/>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n>
                            <a:solidFill>
                              <a:schemeClr val="bg1"/>
                            </a:solidFill>
                          </a:ln>
                          <a:latin typeface="+mj-lt"/>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a:ln>
                            <a:solidFill>
                              <a:schemeClr val="bg1"/>
                            </a:solidFill>
                          </a:ln>
                          <a:latin typeface="+mj-lt"/>
                        </a:rPr>
                        <a:t>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724205"/>
                  </a:ext>
                </a:extLst>
              </a:tr>
            </a:tbl>
          </a:graphicData>
        </a:graphic>
      </p:graphicFrame>
    </p:spTree>
    <p:extLst>
      <p:ext uri="{BB962C8B-B14F-4D97-AF65-F5344CB8AC3E}">
        <p14:creationId xmlns:p14="http://schemas.microsoft.com/office/powerpoint/2010/main" val="262542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50BCB4-D839-4C17-B192-0CDD25DDE6D7}"/>
              </a:ext>
            </a:extLst>
          </p:cNvPr>
          <p:cNvSpPr txBox="1"/>
          <p:nvPr/>
        </p:nvSpPr>
        <p:spPr>
          <a:xfrm>
            <a:off x="1219200" y="2247900"/>
            <a:ext cx="11277600" cy="6647974"/>
          </a:xfrm>
          <a:prstGeom prst="rect">
            <a:avLst/>
          </a:prstGeom>
          <a:noFill/>
        </p:spPr>
        <p:txBody>
          <a:bodyPr wrap="square">
            <a:spAutoFit/>
          </a:bodyPr>
          <a:lstStyle/>
          <a:p>
            <a:pPr algn="just"/>
            <a:r>
              <a:rPr lang="ru-RU" sz="2400" dirty="0">
                <a:solidFill>
                  <a:schemeClr val="bg1"/>
                </a:solidFill>
              </a:rPr>
              <a:t>Дополнительные общеобразовательные программы подразделяются на: </a:t>
            </a:r>
          </a:p>
          <a:p>
            <a:pPr marL="342900" indent="-342900" algn="just">
              <a:buFontTx/>
              <a:buChar char="-"/>
            </a:pPr>
            <a:r>
              <a:rPr lang="ru-RU" sz="2400" dirty="0">
                <a:solidFill>
                  <a:schemeClr val="bg1"/>
                </a:solidFill>
              </a:rPr>
              <a:t>дополнительные общеразвивающие программы; </a:t>
            </a:r>
          </a:p>
          <a:p>
            <a:pPr marL="342900" indent="-342900" algn="just">
              <a:buFontTx/>
              <a:buChar char="-"/>
            </a:pPr>
            <a:r>
              <a:rPr lang="ru-RU" sz="2400" dirty="0">
                <a:solidFill>
                  <a:schemeClr val="bg1"/>
                </a:solidFill>
              </a:rPr>
              <a:t>дополнительные предпрофессиональные программы в области искусств;</a:t>
            </a:r>
          </a:p>
          <a:p>
            <a:pPr algn="just"/>
            <a:r>
              <a:rPr lang="ru-RU" sz="2400" dirty="0">
                <a:solidFill>
                  <a:schemeClr val="bg1"/>
                </a:solidFill>
              </a:rPr>
              <a:t>-  дополнительные образовательные программы спортивной подготовки.</a:t>
            </a:r>
          </a:p>
          <a:p>
            <a:pPr algn="just"/>
            <a:endParaRPr lang="ru-RU" sz="2400" dirty="0">
              <a:solidFill>
                <a:schemeClr val="bg1"/>
              </a:solidFill>
            </a:endParaRPr>
          </a:p>
          <a:p>
            <a:pPr algn="just"/>
            <a:endParaRPr lang="ru-RU" sz="2400" dirty="0">
              <a:solidFill>
                <a:schemeClr val="bg1"/>
              </a:solidFill>
            </a:endParaRPr>
          </a:p>
          <a:p>
            <a:pPr algn="just"/>
            <a:r>
              <a:rPr lang="ru-RU" sz="2400" dirty="0">
                <a:solidFill>
                  <a:schemeClr val="bg1"/>
                </a:solidFill>
              </a:rPr>
              <a:t>Дополнительная общеразвивающая программа является подвидом дополнительной общеобразовательной программы, поэтому </a:t>
            </a:r>
            <a:r>
              <a:rPr lang="ru-RU" sz="2400" b="1" dirty="0">
                <a:solidFill>
                  <a:schemeClr val="bg1"/>
                </a:solidFill>
              </a:rPr>
              <a:t>рекомендуется употреблять </a:t>
            </a:r>
            <a:r>
              <a:rPr lang="ru-RU" sz="2400" dirty="0">
                <a:solidFill>
                  <a:schemeClr val="bg1"/>
                </a:solidFill>
              </a:rPr>
              <a:t>наименование «Дополнительная общеразвивающая программа».</a:t>
            </a:r>
          </a:p>
          <a:p>
            <a:pPr algn="just"/>
            <a:endParaRPr lang="ru-RU" sz="2400" dirty="0">
              <a:solidFill>
                <a:schemeClr val="bg1"/>
              </a:solidFill>
            </a:endParaRPr>
          </a:p>
          <a:p>
            <a:pPr algn="just"/>
            <a:r>
              <a:rPr lang="ru-RU" i="1" dirty="0"/>
              <a:t>Федеральный закон от 29.12.2012 N 273-ФЗ (ред. от 25.12.2023) "Об образовании в Российской Федерации" (с изм. и доп., вступ. в силу с 01.05.2024) ст.75 п.2.</a:t>
            </a:r>
          </a:p>
          <a:p>
            <a:pPr algn="just"/>
            <a:endParaRPr lang="ru-RU" i="1" dirty="0"/>
          </a:p>
          <a:p>
            <a:pPr algn="just"/>
            <a:r>
              <a:rPr lang="en-US" i="1" dirty="0"/>
              <a:t>https://www.consultant.ru/document/cons_doc_LAW_140174/2f0cff66d896f7b9817e26dba7e5f3207df5c43e/</a:t>
            </a:r>
            <a:r>
              <a:rPr lang="ru-RU" i="1" dirty="0"/>
              <a:t>     </a:t>
            </a:r>
          </a:p>
        </p:txBody>
      </p:sp>
      <p:sp>
        <p:nvSpPr>
          <p:cNvPr id="5" name="TextBox 4">
            <a:extLst>
              <a:ext uri="{FF2B5EF4-FFF2-40B4-BE49-F238E27FC236}">
                <a16:creationId xmlns:a16="http://schemas.microsoft.com/office/drawing/2014/main" id="{FEA9B8A4-E34A-4CA7-82A7-747490D7375D}"/>
              </a:ext>
            </a:extLst>
          </p:cNvPr>
          <p:cNvSpPr txBox="1"/>
          <p:nvPr/>
        </p:nvSpPr>
        <p:spPr>
          <a:xfrm>
            <a:off x="3422561" y="723900"/>
            <a:ext cx="6870878" cy="369332"/>
          </a:xfrm>
          <a:prstGeom prst="rect">
            <a:avLst/>
          </a:prstGeom>
          <a:noFill/>
        </p:spPr>
        <p:txBody>
          <a:bodyPr wrap="square">
            <a:spAutoFit/>
          </a:bodyPr>
          <a:lstStyle/>
          <a:p>
            <a:endParaRPr lang="ru-RU" dirty="0"/>
          </a:p>
        </p:txBody>
      </p:sp>
      <p:sp>
        <p:nvSpPr>
          <p:cNvPr id="7" name="TextBox 6">
            <a:extLst>
              <a:ext uri="{FF2B5EF4-FFF2-40B4-BE49-F238E27FC236}">
                <a16:creationId xmlns:a16="http://schemas.microsoft.com/office/drawing/2014/main" id="{71B7A69D-1F91-4421-93D1-5078FBA74CA5}"/>
              </a:ext>
            </a:extLst>
          </p:cNvPr>
          <p:cNvSpPr txBox="1"/>
          <p:nvPr/>
        </p:nvSpPr>
        <p:spPr>
          <a:xfrm>
            <a:off x="1752600" y="681335"/>
            <a:ext cx="11049000" cy="954107"/>
          </a:xfrm>
          <a:prstGeom prst="rect">
            <a:avLst/>
          </a:prstGeom>
          <a:noFill/>
        </p:spPr>
        <p:txBody>
          <a:bodyPr wrap="square">
            <a:spAutoFit/>
          </a:bodyPr>
          <a:lstStyle/>
          <a:p>
            <a:pPr algn="ctr"/>
            <a:r>
              <a:rPr lang="ru-RU" sz="2800" dirty="0">
                <a:solidFill>
                  <a:schemeClr val="bg1"/>
                </a:solidFill>
                <a:latin typeface="+mj-lt"/>
              </a:rPr>
              <a:t>Наименование </a:t>
            </a:r>
          </a:p>
          <a:p>
            <a:pPr algn="ctr"/>
            <a:r>
              <a:rPr lang="ru-RU" sz="2800" dirty="0">
                <a:solidFill>
                  <a:schemeClr val="bg1"/>
                </a:solidFill>
                <a:latin typeface="+mj-lt"/>
              </a:rPr>
              <a:t>«Дополнительная общеразвивающая программа»</a:t>
            </a:r>
          </a:p>
        </p:txBody>
      </p:sp>
    </p:spTree>
    <p:extLst>
      <p:ext uri="{BB962C8B-B14F-4D97-AF65-F5344CB8AC3E}">
        <p14:creationId xmlns:p14="http://schemas.microsoft.com/office/powerpoint/2010/main" val="3490147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2975" y="419100"/>
            <a:ext cx="11830050" cy="990600"/>
          </a:xfrm>
          <a:solidFill>
            <a:schemeClr val="tx2">
              <a:lumMod val="40000"/>
              <a:lumOff val="60000"/>
            </a:schemeClr>
          </a:solidFill>
          <a:ln>
            <a:solidFill>
              <a:schemeClr val="accent1">
                <a:lumMod val="75000"/>
              </a:schemeClr>
            </a:solidFill>
          </a:ln>
        </p:spPr>
        <p:txBody>
          <a:bodyPr>
            <a:noAutofit/>
          </a:bodyPr>
          <a:lstStyle/>
          <a:p>
            <a:pPr algn="ctr"/>
            <a:r>
              <a:rPr lang="ru-RU" sz="3200" b="1" dirty="0">
                <a:solidFill>
                  <a:schemeClr val="accent1">
                    <a:lumMod val="50000"/>
                  </a:schemeClr>
                </a:solidFill>
              </a:rPr>
              <a:t>Формы обучения</a:t>
            </a:r>
            <a:endParaRPr lang="ru-RU" sz="3200" b="1" dirty="0"/>
          </a:p>
        </p:txBody>
      </p:sp>
      <p:sp>
        <p:nvSpPr>
          <p:cNvPr id="5" name="Объект 4">
            <a:extLst>
              <a:ext uri="{FF2B5EF4-FFF2-40B4-BE49-F238E27FC236}">
                <a16:creationId xmlns:a16="http://schemas.microsoft.com/office/drawing/2014/main" id="{A05DFC2C-91B3-4CE3-9F26-CBCC67CF2BDF}"/>
              </a:ext>
            </a:extLst>
          </p:cNvPr>
          <p:cNvSpPr>
            <a:spLocks noGrp="1"/>
          </p:cNvSpPr>
          <p:nvPr>
            <p:ph idx="1"/>
          </p:nvPr>
        </p:nvSpPr>
        <p:spPr>
          <a:xfrm>
            <a:off x="904875" y="2019300"/>
            <a:ext cx="12187237" cy="6477000"/>
          </a:xfrm>
          <a:ln>
            <a:noFill/>
          </a:ln>
        </p:spPr>
        <p:txBody>
          <a:bodyPr>
            <a:noAutofit/>
          </a:bodyPr>
          <a:lstStyle/>
          <a:p>
            <a:pPr marL="0" indent="0" algn="just">
              <a:buNone/>
            </a:pPr>
            <a:r>
              <a:rPr lang="ru-RU" sz="2800" b="1" kern="100" dirty="0">
                <a:solidFill>
                  <a:schemeClr val="bg1"/>
                </a:solidFill>
                <a:cs typeface="Arial" panose="020B0604020202020204" pitchFamily="34" charset="0"/>
              </a:rPr>
              <a:t>Ф</a:t>
            </a:r>
            <a:r>
              <a:rPr lang="ru-RU" sz="2800" b="1" kern="100" dirty="0">
                <a:solidFill>
                  <a:schemeClr val="bg1"/>
                </a:solidFill>
                <a:effectLst/>
                <a:cs typeface="Arial" panose="020B0604020202020204" pitchFamily="34" charset="0"/>
              </a:rPr>
              <a:t>ормы</a:t>
            </a:r>
            <a:r>
              <a:rPr lang="ru-RU" sz="2800" b="1" kern="100" dirty="0">
                <a:effectLst/>
                <a:cs typeface="Arial" panose="020B0604020202020204" pitchFamily="34" charset="0"/>
              </a:rPr>
              <a:t> </a:t>
            </a:r>
            <a:r>
              <a:rPr lang="ru-RU" sz="2800" b="1" kern="100" dirty="0">
                <a:solidFill>
                  <a:schemeClr val="bg1"/>
                </a:solidFill>
                <a:effectLst/>
                <a:cs typeface="Arial" panose="020B0604020202020204" pitchFamily="34" charset="0"/>
              </a:rPr>
              <a:t>обучения по ДОП: </a:t>
            </a:r>
            <a:r>
              <a:rPr lang="ru-RU" sz="2800" b="1" kern="100" dirty="0">
                <a:solidFill>
                  <a:schemeClr val="dk1"/>
                </a:solidFill>
                <a:effectLst/>
                <a:ea typeface="+mn-ea"/>
                <a:cs typeface="Arial" panose="020B0604020202020204" pitchFamily="34" charset="0"/>
              </a:rPr>
              <a:t>очная</a:t>
            </a:r>
            <a:r>
              <a:rPr lang="ru-RU" sz="2800" kern="100" dirty="0">
                <a:solidFill>
                  <a:schemeClr val="dk1"/>
                </a:solidFill>
                <a:effectLst/>
                <a:ea typeface="+mn-ea"/>
                <a:cs typeface="Arial" panose="020B0604020202020204" pitchFamily="34" charset="0"/>
              </a:rPr>
              <a:t>, очно-заочная или заочная форма в том числе, </a:t>
            </a:r>
            <a:r>
              <a:rPr lang="ru-RU" sz="2800" b="1" kern="100" dirty="0">
                <a:solidFill>
                  <a:schemeClr val="dk1"/>
                </a:solidFill>
                <a:effectLst/>
                <a:ea typeface="+mn-ea"/>
                <a:cs typeface="Arial" panose="020B0604020202020204" pitchFamily="34" charset="0"/>
              </a:rPr>
              <a:t>с применением </a:t>
            </a:r>
            <a:r>
              <a:rPr lang="ru-RU" sz="2800" kern="100" dirty="0">
                <a:solidFill>
                  <a:schemeClr val="dk1"/>
                </a:solidFill>
                <a:effectLst/>
                <a:ea typeface="+mn-ea"/>
                <a:cs typeface="Arial" panose="020B0604020202020204" pitchFamily="34" charset="0"/>
              </a:rPr>
              <a:t>электронного обучения и </a:t>
            </a:r>
            <a:r>
              <a:rPr lang="ru-RU" sz="2800" b="1" kern="100" dirty="0">
                <a:solidFill>
                  <a:schemeClr val="dk1"/>
                </a:solidFill>
                <a:effectLst/>
                <a:ea typeface="+mn-ea"/>
                <a:cs typeface="Arial" panose="020B0604020202020204" pitchFamily="34" charset="0"/>
              </a:rPr>
              <a:t>дистанционных образовательных технологий </a:t>
            </a:r>
            <a:r>
              <a:rPr lang="ru-RU" sz="2800" i="1" kern="100" dirty="0">
                <a:solidFill>
                  <a:schemeClr val="dk1"/>
                </a:solidFill>
                <a:effectLst/>
                <a:ea typeface="+mn-ea"/>
                <a:cs typeface="Arial" panose="020B0604020202020204" pitchFamily="34" charset="0"/>
              </a:rPr>
              <a:t>(выбрать нужное). </a:t>
            </a:r>
          </a:p>
          <a:p>
            <a:pPr marL="0" indent="0" algn="just">
              <a:buNone/>
            </a:pPr>
            <a:r>
              <a:rPr lang="ru-RU" sz="1800" i="1" kern="100" dirty="0">
                <a:solidFill>
                  <a:schemeClr val="tx1"/>
                </a:solidFill>
                <a:effectLst/>
                <a:ea typeface="+mn-ea"/>
                <a:cs typeface="Arial" panose="020B0604020202020204" pitchFamily="34" charset="0"/>
              </a:rPr>
              <a:t>(Об образовании в Российской Федерации: Федеральный закон от 29 декабря 2012 г. № 273-ФЗ // Собрание законодательства Российской Федерации. – 2012. Г. 2, ст. 17, п. 2.</a:t>
            </a:r>
          </a:p>
          <a:p>
            <a:pPr marL="0" indent="0" algn="just">
              <a:buNone/>
            </a:pPr>
            <a:r>
              <a:rPr lang="en-US" sz="1800" i="1" kern="100" dirty="0">
                <a:solidFill>
                  <a:schemeClr val="tx1"/>
                </a:solidFill>
                <a:effectLst/>
                <a:ea typeface="+mn-ea"/>
                <a:cs typeface="Arial" panose="020B0604020202020204" pitchFamily="34" charset="0"/>
              </a:rPr>
              <a:t>https://www.consultant.ru/document/cons_doc_LAW_140174/affd388ac5d286d2ddbd5a1fc91c0d9b0bc06984/</a:t>
            </a:r>
            <a:r>
              <a:rPr lang="ru-RU" sz="1800" i="1" kern="100" dirty="0">
                <a:solidFill>
                  <a:schemeClr val="tx1"/>
                </a:solidFill>
                <a:effectLst/>
                <a:ea typeface="+mn-ea"/>
                <a:cs typeface="Arial" panose="020B0604020202020204" pitchFamily="34" charset="0"/>
              </a:rPr>
              <a:t>)</a:t>
            </a:r>
          </a:p>
          <a:p>
            <a:pPr marL="0" indent="0" algn="just">
              <a:buNone/>
            </a:pPr>
            <a:r>
              <a:rPr lang="ru-RU" sz="2800" b="1" kern="100" dirty="0">
                <a:solidFill>
                  <a:schemeClr val="bg1"/>
                </a:solidFill>
                <a:effectLst/>
                <a:cs typeface="Arial" panose="020B0604020202020204" pitchFamily="34" charset="0"/>
              </a:rPr>
              <a:t>Формы организации работы с  обучающимися: </a:t>
            </a:r>
            <a:r>
              <a:rPr lang="ru-RU" sz="2800" kern="100" dirty="0">
                <a:solidFill>
                  <a:schemeClr val="bg1"/>
                </a:solidFill>
                <a:cs typeface="Arial" panose="020B0604020202020204" pitchFamily="34" charset="0"/>
              </a:rPr>
              <a:t>групповая, индивидуальная, парная.</a:t>
            </a:r>
            <a:endParaRPr lang="ru-RU" sz="2800" b="1" kern="100" dirty="0">
              <a:solidFill>
                <a:schemeClr val="bg1"/>
              </a:solidFill>
              <a:effectLst/>
              <a:ea typeface="Calibri" panose="020F0502020204030204" pitchFamily="34" charset="0"/>
              <a:cs typeface="Arial" panose="020B0604020202020204" pitchFamily="34" charset="0"/>
            </a:endParaRPr>
          </a:p>
          <a:p>
            <a:pPr marL="0" indent="0" algn="just">
              <a:buNone/>
            </a:pPr>
            <a:r>
              <a:rPr lang="ru-RU" sz="2800" b="1" i="1" kern="100" dirty="0">
                <a:solidFill>
                  <a:schemeClr val="bg1"/>
                </a:solidFill>
                <a:effectLst/>
                <a:ea typeface="+mn-ea"/>
                <a:cs typeface="Arial" panose="020B0604020202020204" pitchFamily="34" charset="0"/>
              </a:rPr>
              <a:t>Формы проведения занятий: </a:t>
            </a:r>
            <a:r>
              <a:rPr lang="ru-RU" sz="2800" kern="100" dirty="0">
                <a:solidFill>
                  <a:schemeClr val="bg1"/>
                </a:solidFill>
                <a:effectLst/>
                <a:ea typeface="+mn-ea"/>
                <a:cs typeface="Arial" panose="020B0604020202020204" pitchFamily="34" charset="0"/>
              </a:rPr>
              <a:t>лекция, беседы, круглый стол, практическое занятие, лабораторная работа, самостоятельная работа, экскурсия, турнир и т. п.</a:t>
            </a:r>
          </a:p>
          <a:p>
            <a:pPr marL="0" indent="0" algn="just">
              <a:buNone/>
            </a:pPr>
            <a:endParaRPr lang="ru-RU" sz="2800" kern="100" dirty="0">
              <a:solidFill>
                <a:schemeClr val="bg1"/>
              </a:solidFill>
              <a:effectLst/>
              <a:ea typeface="+mn-ea"/>
              <a:cs typeface="Arial" panose="020B0604020202020204" pitchFamily="34" charset="0"/>
            </a:endParaRPr>
          </a:p>
          <a:p>
            <a:pPr marL="0" indent="0">
              <a:buNone/>
            </a:pPr>
            <a:endParaRPr lang="ru-RU" sz="2000" dirty="0">
              <a:solidFill>
                <a:schemeClr val="bg1"/>
              </a:solidFill>
            </a:endParaRPr>
          </a:p>
        </p:txBody>
      </p:sp>
    </p:spTree>
    <p:extLst>
      <p:ext uri="{BB962C8B-B14F-4D97-AF65-F5344CB8AC3E}">
        <p14:creationId xmlns:p14="http://schemas.microsoft.com/office/powerpoint/2010/main" val="200530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29912" y="723900"/>
            <a:ext cx="11830050" cy="1222217"/>
          </a:xfrm>
          <a:solidFill>
            <a:schemeClr val="tx2">
              <a:lumMod val="40000"/>
              <a:lumOff val="60000"/>
            </a:schemeClr>
          </a:solidFill>
          <a:ln>
            <a:solidFill>
              <a:schemeClr val="accent1">
                <a:lumMod val="75000"/>
              </a:schemeClr>
            </a:solidFill>
          </a:ln>
        </p:spPr>
        <p:txBody>
          <a:bodyPr>
            <a:normAutofit/>
          </a:bodyPr>
          <a:lstStyle/>
          <a:p>
            <a:pPr algn="ctr"/>
            <a:r>
              <a:rPr lang="ru-RU" sz="3200" b="1" dirty="0">
                <a:solidFill>
                  <a:schemeClr val="accent1">
                    <a:lumMod val="50000"/>
                  </a:schemeClr>
                </a:solidFill>
              </a:rPr>
              <a:t>Цель</a:t>
            </a:r>
            <a:endParaRPr lang="ru-RU" sz="3200" b="1" dirty="0"/>
          </a:p>
        </p:txBody>
      </p:sp>
      <p:sp>
        <p:nvSpPr>
          <p:cNvPr id="3" name="Объект 2"/>
          <p:cNvSpPr>
            <a:spLocks noGrp="1"/>
          </p:cNvSpPr>
          <p:nvPr>
            <p:ph idx="1"/>
          </p:nvPr>
        </p:nvSpPr>
        <p:spPr>
          <a:xfrm>
            <a:off x="533400" y="2628900"/>
            <a:ext cx="12649200" cy="6096000"/>
          </a:xfrm>
          <a:noFill/>
        </p:spPr>
        <p:txBody>
          <a:bodyPr>
            <a:normAutofit fontScale="85000" lnSpcReduction="10000"/>
          </a:bodyPr>
          <a:lstStyle/>
          <a:p>
            <a:pPr algn="just"/>
            <a:r>
              <a:rPr lang="ru-RU" dirty="0">
                <a:solidFill>
                  <a:schemeClr val="accent1">
                    <a:lumMod val="50000"/>
                  </a:schemeClr>
                </a:solidFill>
              </a:rPr>
              <a:t>Цель – это стратегия, которая фиксирует желаемый результат.</a:t>
            </a:r>
          </a:p>
          <a:p>
            <a:pPr algn="just"/>
            <a:r>
              <a:rPr lang="ru-RU" dirty="0">
                <a:solidFill>
                  <a:schemeClr val="accent1">
                    <a:lumMod val="50000"/>
                  </a:schemeClr>
                </a:solidFill>
              </a:rPr>
              <a:t>Цель должна быть ясной, конкретной, достижимой, значимой для обучающихся.</a:t>
            </a:r>
          </a:p>
          <a:p>
            <a:pPr algn="just"/>
            <a:r>
              <a:rPr lang="ru-RU" dirty="0">
                <a:solidFill>
                  <a:schemeClr val="accent1">
                    <a:lumMod val="50000"/>
                  </a:schemeClr>
                </a:solidFill>
              </a:rPr>
              <a:t>Цель должна быть одна!!!!!!</a:t>
            </a:r>
          </a:p>
          <a:p>
            <a:pPr algn="just"/>
            <a:r>
              <a:rPr lang="ru-RU" dirty="0">
                <a:solidFill>
                  <a:schemeClr val="accent1">
                    <a:lumMod val="50000"/>
                  </a:schemeClr>
                </a:solidFill>
              </a:rPr>
              <a:t>Цель должна быть сформулирована конкретно, однозначно, соответствовать направленности и отражать специфику конкретной программы, направлена на личность обучающего, а не на условия.</a:t>
            </a:r>
          </a:p>
          <a:p>
            <a:pPr algn="just"/>
            <a:r>
              <a:rPr lang="ru-RU" dirty="0">
                <a:solidFill>
                  <a:schemeClr val="accent1">
                    <a:lumMod val="50000"/>
                  </a:schemeClr>
                </a:solidFill>
              </a:rPr>
              <a:t>Цель формируется как отглагольное </a:t>
            </a:r>
            <a:r>
              <a:rPr lang="ru-RU" dirty="0" err="1">
                <a:solidFill>
                  <a:schemeClr val="accent1">
                    <a:lumMod val="50000"/>
                  </a:schemeClr>
                </a:solidFill>
              </a:rPr>
              <a:t>сущ-ое</a:t>
            </a:r>
            <a:r>
              <a:rPr lang="ru-RU" dirty="0">
                <a:solidFill>
                  <a:schemeClr val="accent1">
                    <a:lumMod val="50000"/>
                  </a:schemeClr>
                </a:solidFill>
              </a:rPr>
              <a:t>: формирование, воспитание, развитие… и т.д. …творческих способностей обучающихся… (указать, каких именно, в соответствии с направлением деятельности).</a:t>
            </a:r>
          </a:p>
          <a:p>
            <a:pPr marL="0" indent="0" algn="just">
              <a:buNone/>
            </a:pPr>
            <a:endParaRPr lang="ru-RU" dirty="0">
              <a:solidFill>
                <a:schemeClr val="accent1">
                  <a:lumMod val="50000"/>
                </a:schemeClr>
              </a:solidFill>
            </a:endParaRPr>
          </a:p>
          <a:p>
            <a:pPr marL="0" indent="0" algn="just">
              <a:buNone/>
            </a:pPr>
            <a:r>
              <a:rPr lang="ru-RU" dirty="0">
                <a:solidFill>
                  <a:schemeClr val="accent1">
                    <a:lumMod val="50000"/>
                  </a:schemeClr>
                </a:solidFill>
              </a:rPr>
              <a:t>(Примеры формулировки: Приложение 2 МР)</a:t>
            </a:r>
          </a:p>
          <a:p>
            <a:endParaRPr lang="ru-RU" dirty="0"/>
          </a:p>
        </p:txBody>
      </p:sp>
    </p:spTree>
    <p:extLst>
      <p:ext uri="{BB962C8B-B14F-4D97-AF65-F5344CB8AC3E}">
        <p14:creationId xmlns:p14="http://schemas.microsoft.com/office/powerpoint/2010/main" val="3109634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57E7-8CD7-121D-43A1-7FC71F8FA44D}"/>
            </a:ext>
          </a:extLst>
        </p:cNvPr>
        <p:cNvGrpSpPr/>
        <p:nvPr/>
      </p:nvGrpSpPr>
      <p:grpSpPr>
        <a:xfrm>
          <a:off x="0" y="0"/>
          <a:ext cx="0" cy="0"/>
          <a:chOff x="0" y="0"/>
          <a:chExt cx="0" cy="0"/>
        </a:xfrm>
      </p:grpSpPr>
      <p:sp>
        <p:nvSpPr>
          <p:cNvPr id="5" name="Прямоугольник 4"/>
          <p:cNvSpPr/>
          <p:nvPr/>
        </p:nvSpPr>
        <p:spPr>
          <a:xfrm>
            <a:off x="2209800" y="571500"/>
            <a:ext cx="10546882" cy="507831"/>
          </a:xfrm>
          <a:prstGeom prst="rect">
            <a:avLst/>
          </a:prstGeom>
        </p:spPr>
        <p:txBody>
          <a:bodyPr wrap="square">
            <a:spAutoFit/>
          </a:bodyPr>
          <a:lstStyle/>
          <a:p>
            <a:pPr algn="ctr"/>
            <a:r>
              <a:rPr lang="ru-RU" sz="2700" b="1" i="1" dirty="0">
                <a:solidFill>
                  <a:srgbClr val="002060"/>
                </a:solidFill>
                <a:latin typeface="Times New Roman" panose="02020603050405020304" pitchFamily="18" charset="0"/>
                <a:cs typeface="Times New Roman" panose="02020603050405020304" pitchFamily="18" charset="0"/>
              </a:rPr>
              <a:t>Приказ </a:t>
            </a:r>
            <a:r>
              <a:rPr lang="ru-RU" sz="2700" b="1" i="1" dirty="0" err="1">
                <a:solidFill>
                  <a:srgbClr val="002060"/>
                </a:solidFill>
                <a:latin typeface="Times New Roman" panose="02020603050405020304" pitchFamily="18" charset="0"/>
                <a:cs typeface="Times New Roman" panose="02020603050405020304" pitchFamily="18" charset="0"/>
              </a:rPr>
              <a:t>Минпросвещения</a:t>
            </a:r>
            <a:r>
              <a:rPr lang="ru-RU" sz="2700" b="1" i="1" dirty="0">
                <a:solidFill>
                  <a:srgbClr val="002060"/>
                </a:solidFill>
                <a:latin typeface="Times New Roman" panose="02020603050405020304" pitchFamily="18" charset="0"/>
                <a:cs typeface="Times New Roman" panose="02020603050405020304" pitchFamily="18" charset="0"/>
              </a:rPr>
              <a:t> России от 27 июля 2022 г. № 629</a:t>
            </a:r>
            <a:endParaRPr lang="ru-RU" sz="2700" dirty="0"/>
          </a:p>
        </p:txBody>
      </p:sp>
      <p:sp>
        <p:nvSpPr>
          <p:cNvPr id="7" name="Прямоугольник 6"/>
          <p:cNvSpPr/>
          <p:nvPr/>
        </p:nvSpPr>
        <p:spPr>
          <a:xfrm>
            <a:off x="545031" y="1269362"/>
            <a:ext cx="12625938" cy="7363554"/>
          </a:xfrm>
          <a:prstGeom prst="rect">
            <a:avLst/>
          </a:prstGeom>
        </p:spPr>
        <p:txBody>
          <a:bodyPr wrap="square">
            <a:spAutoFit/>
          </a:bodyPr>
          <a:lstStyle/>
          <a:p>
            <a:r>
              <a:rPr lang="ru-RU" sz="2250" b="1" i="1" dirty="0">
                <a:solidFill>
                  <a:srgbClr val="FF0000"/>
                </a:solidFill>
                <a:latin typeface="Times New Roman" panose="02020603050405020304" pitchFamily="18" charset="0"/>
                <a:cs typeface="Times New Roman" panose="02020603050405020304" pitchFamily="18" charset="0"/>
              </a:rPr>
              <a:t>Пункт 5 (цели)</a:t>
            </a:r>
          </a:p>
          <a:p>
            <a:pPr algn="just"/>
            <a:r>
              <a:rPr lang="ru-RU" sz="2250" dirty="0">
                <a:latin typeface="Times New Roman" panose="02020603050405020304" pitchFamily="18" charset="0"/>
                <a:cs typeface="Times New Roman" panose="02020603050405020304" pitchFamily="18" charset="0"/>
              </a:rPr>
              <a:t> </a:t>
            </a:r>
            <a:r>
              <a:rPr lang="ru-RU" sz="2500" b="1" i="1" dirty="0">
                <a:solidFill>
                  <a:schemeClr val="bg1"/>
                </a:solidFill>
                <a:latin typeface="Times New Roman" panose="02020603050405020304" pitchFamily="18" charset="0"/>
                <a:cs typeface="Times New Roman" panose="02020603050405020304" pitchFamily="18" charset="0"/>
              </a:rPr>
              <a:t>Образовательная деятельность по дополнительным общеобразовательным программам должна быть направлена на:</a:t>
            </a:r>
          </a:p>
          <a:p>
            <a:pPr marL="385763" indent="-385763" algn="just">
              <a:buFont typeface="Wingdings" panose="05000000000000000000" pitchFamily="2" charset="2"/>
              <a:buChar char="§"/>
            </a:pPr>
            <a:r>
              <a:rPr lang="ru-RU" sz="2500" i="1" dirty="0">
                <a:solidFill>
                  <a:schemeClr val="bg1"/>
                </a:solidFill>
                <a:latin typeface="Times New Roman" panose="02020603050405020304" pitchFamily="18" charset="0"/>
                <a:cs typeface="Times New Roman" panose="02020603050405020304" pitchFamily="18" charset="0"/>
              </a:rPr>
              <a:t> обеспечение духовно-нравственного, гражданско-патриотического воспитания  обучающихся;</a:t>
            </a:r>
          </a:p>
          <a:p>
            <a:pPr marL="385763" indent="-385763" algn="just">
              <a:buFont typeface="Wingdings" panose="05000000000000000000" pitchFamily="2" charset="2"/>
              <a:buChar char="§"/>
            </a:pPr>
            <a:r>
              <a:rPr lang="ru-RU" sz="2500" i="1" dirty="0">
                <a:solidFill>
                  <a:schemeClr val="bg1"/>
                </a:solidFill>
                <a:latin typeface="Times New Roman" panose="02020603050405020304" pitchFamily="18" charset="0"/>
                <a:cs typeface="Times New Roman" panose="02020603050405020304" pitchFamily="18" charset="0"/>
              </a:rPr>
              <a:t> формирование и развитие творческих способностей обучающихся;</a:t>
            </a:r>
          </a:p>
          <a:p>
            <a:pPr marL="385763" indent="-385763" algn="just">
              <a:buFont typeface="Wingdings" panose="05000000000000000000" pitchFamily="2" charset="2"/>
              <a:buChar char="§"/>
            </a:pPr>
            <a:r>
              <a:rPr lang="ru-RU" sz="2500" i="1" dirty="0">
                <a:solidFill>
                  <a:schemeClr val="bg1"/>
                </a:solidFill>
                <a:latin typeface="Times New Roman" panose="02020603050405020304" pitchFamily="18" charset="0"/>
                <a:cs typeface="Times New Roman" panose="02020603050405020304" pitchFamily="18" charset="0"/>
              </a:rPr>
              <a:t> удовлетворение индивидуальных потребностей обучающихся в интеллектуальном, нравственном, художественно-эстетическом развитии и физическом совершенствовании;</a:t>
            </a:r>
          </a:p>
          <a:p>
            <a:pPr marL="385763" indent="-385763" algn="just">
              <a:buFont typeface="Wingdings" panose="05000000000000000000" pitchFamily="2" charset="2"/>
              <a:buChar char="§"/>
            </a:pPr>
            <a:r>
              <a:rPr lang="ru-RU" sz="2500" i="1" dirty="0">
                <a:solidFill>
                  <a:schemeClr val="bg1"/>
                </a:solidFill>
                <a:latin typeface="Times New Roman" panose="02020603050405020304" pitchFamily="18" charset="0"/>
                <a:cs typeface="Times New Roman" panose="02020603050405020304" pitchFamily="18" charset="0"/>
              </a:rPr>
              <a:t> формирование культуры здорового и безопасного образа жизни, укрепление здоровья, а  также на организацию свободного времени обучающихся;</a:t>
            </a:r>
          </a:p>
          <a:p>
            <a:pPr marL="385763" indent="-385763" algn="just">
              <a:buFont typeface="Wingdings" panose="05000000000000000000" pitchFamily="2" charset="2"/>
              <a:buChar char="§"/>
            </a:pPr>
            <a:r>
              <a:rPr lang="ru-RU" sz="2500" i="1" dirty="0">
                <a:solidFill>
                  <a:schemeClr val="bg1"/>
                </a:solidFill>
                <a:latin typeface="Times New Roman" panose="02020603050405020304" pitchFamily="18" charset="0"/>
                <a:cs typeface="Times New Roman" panose="02020603050405020304" pitchFamily="18" charset="0"/>
              </a:rPr>
              <a:t> адаптацию обучающихся к жизни в обществе;</a:t>
            </a:r>
          </a:p>
          <a:p>
            <a:pPr marL="385763" indent="-385763" algn="just">
              <a:buFont typeface="Wingdings" panose="05000000000000000000" pitchFamily="2" charset="2"/>
              <a:buChar char="§"/>
            </a:pPr>
            <a:r>
              <a:rPr lang="ru-RU" sz="2500" i="1" dirty="0">
                <a:solidFill>
                  <a:schemeClr val="bg1"/>
                </a:solidFill>
                <a:latin typeface="Times New Roman" panose="02020603050405020304" pitchFamily="18" charset="0"/>
                <a:cs typeface="Times New Roman" panose="02020603050405020304" pitchFamily="18" charset="0"/>
              </a:rPr>
              <a:t> профессиональную ориентацию обучающихся;</a:t>
            </a:r>
          </a:p>
          <a:p>
            <a:pPr marL="385763" indent="-385763" algn="just">
              <a:buFont typeface="Wingdings" panose="05000000000000000000" pitchFamily="2" charset="2"/>
              <a:buChar char="§"/>
            </a:pPr>
            <a:r>
              <a:rPr lang="ru-RU" sz="2500" i="1" dirty="0">
                <a:solidFill>
                  <a:schemeClr val="bg1"/>
                </a:solidFill>
                <a:latin typeface="Times New Roman" panose="02020603050405020304" pitchFamily="18" charset="0"/>
                <a:cs typeface="Times New Roman" panose="02020603050405020304" pitchFamily="18" charset="0"/>
              </a:rPr>
              <a:t> выявление, развитие и поддержку обучающихся, проявивших выдающиеся способности;</a:t>
            </a:r>
          </a:p>
          <a:p>
            <a:pPr marL="385763" indent="-385763" algn="just">
              <a:buFont typeface="Wingdings" panose="05000000000000000000" pitchFamily="2" charset="2"/>
              <a:buChar char="§"/>
            </a:pPr>
            <a:r>
              <a:rPr lang="ru-RU" sz="2500" i="1" dirty="0">
                <a:solidFill>
                  <a:schemeClr val="bg1"/>
                </a:solidFill>
                <a:latin typeface="Times New Roman" panose="02020603050405020304" pitchFamily="18" charset="0"/>
                <a:cs typeface="Times New Roman" panose="02020603050405020304" pitchFamily="18" charset="0"/>
              </a:rPr>
              <a:t> удовлетворение иных образовательных потребностей и интересов обучающихся, не  противоречащих законодательству Российской Федерации, осуществляемых за пределами  федеральных государственных образовательных стандартов и федеральных государственных  требований</a:t>
            </a:r>
          </a:p>
        </p:txBody>
      </p:sp>
    </p:spTree>
    <p:extLst>
      <p:ext uri="{BB962C8B-B14F-4D97-AF65-F5344CB8AC3E}">
        <p14:creationId xmlns:p14="http://schemas.microsoft.com/office/powerpoint/2010/main" val="2981264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9F94E5-E95D-12BF-5046-80D4C0060EBB}"/>
              </a:ext>
            </a:extLst>
          </p:cNvPr>
          <p:cNvSpPr txBox="1"/>
          <p:nvPr/>
        </p:nvSpPr>
        <p:spPr>
          <a:xfrm>
            <a:off x="152400" y="1337591"/>
            <a:ext cx="12954000" cy="1200329"/>
          </a:xfrm>
          <a:prstGeom prst="rect">
            <a:avLst/>
          </a:prstGeom>
          <a:solidFill>
            <a:schemeClr val="tx2">
              <a:lumMod val="40000"/>
              <a:lumOff val="60000"/>
            </a:schemeClr>
          </a:solidFill>
        </p:spPr>
        <p:txBody>
          <a:bodyPr wrap="square">
            <a:spAutoFit/>
          </a:bodyPr>
          <a:lstStyle/>
          <a:p>
            <a:pPr algn="ctr"/>
            <a:r>
              <a:rPr lang="ru-RU" sz="3600" b="1" dirty="0">
                <a:solidFill>
                  <a:schemeClr val="bg1"/>
                </a:solidFill>
                <a:latin typeface="Arial" panose="020B0604020202020204" pitchFamily="34" charset="0"/>
                <a:cs typeface="Arial" panose="020B0604020202020204" pitchFamily="34" charset="0"/>
              </a:rPr>
              <a:t>Цель = результат!</a:t>
            </a:r>
          </a:p>
          <a:p>
            <a:pPr algn="ctr"/>
            <a:r>
              <a:rPr lang="ru-RU" sz="3600" b="1" dirty="0">
                <a:solidFill>
                  <a:schemeClr val="bg1"/>
                </a:solidFill>
                <a:latin typeface="Arial" panose="020B0604020202020204" pitchFamily="34" charset="0"/>
                <a:cs typeface="Arial" panose="020B0604020202020204" pitchFamily="34" charset="0"/>
              </a:rPr>
              <a:t>Результаты достижения цели </a:t>
            </a:r>
            <a:r>
              <a:rPr lang="ru-RU" sz="3600" b="1" dirty="0" err="1">
                <a:solidFill>
                  <a:schemeClr val="bg1"/>
                </a:solidFill>
                <a:latin typeface="Arial" panose="020B0604020202020204" pitchFamily="34" charset="0"/>
                <a:cs typeface="Arial" panose="020B0604020202020204" pitchFamily="34" charset="0"/>
              </a:rPr>
              <a:t>д.б</a:t>
            </a:r>
            <a:r>
              <a:rPr lang="ru-RU" sz="3600" b="1" dirty="0">
                <a:solidFill>
                  <a:schemeClr val="bg1"/>
                </a:solidFill>
                <a:latin typeface="Arial" panose="020B0604020202020204" pitchFamily="34" charset="0"/>
                <a:cs typeface="Arial" panose="020B0604020202020204" pitchFamily="34" charset="0"/>
              </a:rPr>
              <a:t>. измеримы!</a:t>
            </a:r>
          </a:p>
        </p:txBody>
      </p:sp>
      <p:graphicFrame>
        <p:nvGraphicFramePr>
          <p:cNvPr id="18" name="Таблица 17">
            <a:extLst>
              <a:ext uri="{FF2B5EF4-FFF2-40B4-BE49-F238E27FC236}">
                <a16:creationId xmlns:a16="http://schemas.microsoft.com/office/drawing/2014/main" id="{D9AEBF2E-D26F-0D31-A60D-50D9E5B7917A}"/>
              </a:ext>
            </a:extLst>
          </p:cNvPr>
          <p:cNvGraphicFramePr>
            <a:graphicFrameLocks noGrp="1"/>
          </p:cNvGraphicFramePr>
          <p:nvPr>
            <p:extLst>
              <p:ext uri="{D42A27DB-BD31-4B8C-83A1-F6EECF244321}">
                <p14:modId xmlns:p14="http://schemas.microsoft.com/office/powerpoint/2010/main" val="3086892882"/>
              </p:ext>
            </p:extLst>
          </p:nvPr>
        </p:nvGraphicFramePr>
        <p:xfrm>
          <a:off x="457200" y="3600715"/>
          <a:ext cx="12801600" cy="4496825"/>
        </p:xfrm>
        <a:graphic>
          <a:graphicData uri="http://schemas.openxmlformats.org/drawingml/2006/table">
            <a:tbl>
              <a:tblPr firstRow="1" firstCol="1" bandRow="1">
                <a:tableStyleId>{5C22544A-7EE6-4342-B048-85BDC9FD1C3A}</a:tableStyleId>
              </a:tblPr>
              <a:tblGrid>
                <a:gridCol w="4097257">
                  <a:extLst>
                    <a:ext uri="{9D8B030D-6E8A-4147-A177-3AD203B41FA5}">
                      <a16:colId xmlns:a16="http://schemas.microsoft.com/office/drawing/2014/main" val="386471039"/>
                    </a:ext>
                  </a:extLst>
                </a:gridCol>
                <a:gridCol w="4186570">
                  <a:extLst>
                    <a:ext uri="{9D8B030D-6E8A-4147-A177-3AD203B41FA5}">
                      <a16:colId xmlns:a16="http://schemas.microsoft.com/office/drawing/2014/main" val="3844479673"/>
                    </a:ext>
                  </a:extLst>
                </a:gridCol>
                <a:gridCol w="4517773">
                  <a:extLst>
                    <a:ext uri="{9D8B030D-6E8A-4147-A177-3AD203B41FA5}">
                      <a16:colId xmlns:a16="http://schemas.microsoft.com/office/drawing/2014/main" val="861935147"/>
                    </a:ext>
                  </a:extLst>
                </a:gridCol>
              </a:tblGrid>
              <a:tr h="850141">
                <a:tc>
                  <a:txBody>
                    <a:bodyPr/>
                    <a:lstStyle/>
                    <a:p>
                      <a:pPr algn="ctr">
                        <a:lnSpc>
                          <a:spcPct val="107000"/>
                        </a:lnSpc>
                        <a:spcAft>
                          <a:spcPts val="800"/>
                        </a:spcAft>
                      </a:pPr>
                      <a:r>
                        <a:rPr lang="ru-RU" sz="2500" i="0" kern="100" dirty="0">
                          <a:solidFill>
                            <a:srgbClr val="FFFF00"/>
                          </a:solidFill>
                          <a:effectLst/>
                          <a:latin typeface="Arial" panose="020B0604020202020204" pitchFamily="34" charset="0"/>
                          <a:cs typeface="Arial" panose="020B0604020202020204" pitchFamily="34" charset="0"/>
                        </a:rPr>
                        <a:t>Стартовый</a:t>
                      </a:r>
                      <a:endParaRPr lang="ru-RU" sz="2500" i="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tc>
                  <a:txBody>
                    <a:bodyPr/>
                    <a:lstStyle/>
                    <a:p>
                      <a:pPr algn="ctr">
                        <a:lnSpc>
                          <a:spcPct val="107000"/>
                        </a:lnSpc>
                        <a:spcAft>
                          <a:spcPts val="800"/>
                        </a:spcAft>
                      </a:pPr>
                      <a:r>
                        <a:rPr lang="ru-RU" sz="2500" i="0" kern="100" dirty="0">
                          <a:solidFill>
                            <a:srgbClr val="FFFF00"/>
                          </a:solidFill>
                          <a:effectLst/>
                          <a:latin typeface="Arial" panose="020B0604020202020204" pitchFamily="34" charset="0"/>
                          <a:cs typeface="Arial" panose="020B0604020202020204" pitchFamily="34" charset="0"/>
                        </a:rPr>
                        <a:t>Базовый</a:t>
                      </a:r>
                      <a:endParaRPr lang="ru-RU" sz="2500" i="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tc>
                  <a:txBody>
                    <a:bodyPr/>
                    <a:lstStyle/>
                    <a:p>
                      <a:pPr algn="ctr">
                        <a:lnSpc>
                          <a:spcPct val="107000"/>
                        </a:lnSpc>
                        <a:spcAft>
                          <a:spcPts val="800"/>
                        </a:spcAft>
                      </a:pPr>
                      <a:r>
                        <a:rPr lang="ru-RU" sz="2500" i="0" kern="100" dirty="0">
                          <a:solidFill>
                            <a:srgbClr val="FFFF00"/>
                          </a:solidFill>
                          <a:effectLst/>
                          <a:latin typeface="Arial" panose="020B0604020202020204" pitchFamily="34" charset="0"/>
                          <a:cs typeface="Arial" panose="020B0604020202020204" pitchFamily="34" charset="0"/>
                        </a:rPr>
                        <a:t>Продвинутый</a:t>
                      </a:r>
                      <a:endParaRPr lang="ru-RU" sz="2500" i="0" kern="100" dirty="0">
                        <a:solidFill>
                          <a:srgbClr val="FFFF00"/>
                        </a:solidFill>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extLst>
                  <a:ext uri="{0D108BD9-81ED-4DB2-BD59-A6C34878D82A}">
                    <a16:rowId xmlns:a16="http://schemas.microsoft.com/office/drawing/2014/main" val="2584086070"/>
                  </a:ext>
                </a:extLst>
              </a:tr>
              <a:tr h="426088">
                <a:tc gridSpan="3">
                  <a:txBody>
                    <a:bodyPr/>
                    <a:lstStyle/>
                    <a:p>
                      <a:pPr algn="ctr">
                        <a:lnSpc>
                          <a:spcPct val="107000"/>
                        </a:lnSpc>
                        <a:spcAft>
                          <a:spcPts val="800"/>
                        </a:spcAft>
                      </a:pPr>
                      <a:r>
                        <a:rPr lang="ru-RU" sz="2500" kern="100" dirty="0">
                          <a:effectLst/>
                          <a:latin typeface="Arial" panose="020B0604020202020204" pitchFamily="34" charset="0"/>
                          <a:cs typeface="Arial" panose="020B0604020202020204" pitchFamily="34" charset="0"/>
                        </a:rPr>
                        <a:t>Цель (общий пример)</a:t>
                      </a:r>
                      <a:endParaRPr lang="ru-RU" sz="2500" kern="100" dirty="0">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3243877"/>
                  </a:ext>
                </a:extLst>
              </a:tr>
              <a:tr h="1469526">
                <a:tc>
                  <a:txBody>
                    <a:bodyPr/>
                    <a:lstStyle/>
                    <a:p>
                      <a:pPr algn="l">
                        <a:lnSpc>
                          <a:spcPct val="107000"/>
                        </a:lnSpc>
                        <a:spcAft>
                          <a:spcPts val="800"/>
                        </a:spcAft>
                      </a:pPr>
                      <a:r>
                        <a:rPr lang="ru-RU" sz="2500" kern="100" dirty="0">
                          <a:effectLst/>
                          <a:latin typeface="Arial" panose="020B0604020202020204" pitchFamily="34" charset="0"/>
                          <a:cs typeface="Arial" panose="020B0604020202020204" pitchFamily="34" charset="0"/>
                        </a:rPr>
                        <a:t>Формирование представлений/ основ/ культуры/устойчивой мотивации…</a:t>
                      </a:r>
                      <a:endParaRPr lang="ru-RU" sz="2500" kern="100" dirty="0">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tc>
                  <a:txBody>
                    <a:bodyPr/>
                    <a:lstStyle/>
                    <a:p>
                      <a:pPr algn="l">
                        <a:lnSpc>
                          <a:spcPct val="107000"/>
                        </a:lnSpc>
                        <a:spcAft>
                          <a:spcPts val="800"/>
                        </a:spcAft>
                      </a:pPr>
                      <a:r>
                        <a:rPr lang="ru-RU" sz="2500" kern="100" dirty="0">
                          <a:effectLst/>
                          <a:latin typeface="Arial" panose="020B0604020202020204" pitchFamily="34" charset="0"/>
                          <a:cs typeface="Arial" panose="020B0604020202020204" pitchFamily="34" charset="0"/>
                        </a:rPr>
                        <a:t>Развитие интеллектуальных/  творческих/  способностей  средствами…</a:t>
                      </a:r>
                      <a:endParaRPr lang="ru-RU" sz="2500" kern="100" dirty="0">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tc>
                  <a:txBody>
                    <a:bodyPr/>
                    <a:lstStyle/>
                    <a:p>
                      <a:pPr algn="l">
                        <a:lnSpc>
                          <a:spcPct val="107000"/>
                        </a:lnSpc>
                        <a:spcAft>
                          <a:spcPts val="800"/>
                        </a:spcAft>
                      </a:pPr>
                      <a:r>
                        <a:rPr lang="ru-RU" sz="2500" kern="100" dirty="0">
                          <a:effectLst/>
                          <a:latin typeface="Arial" panose="020B0604020202020204" pitchFamily="34" charset="0"/>
                          <a:cs typeface="Arial" panose="020B0604020202020204" pitchFamily="34" charset="0"/>
                        </a:rPr>
                        <a:t>Развитие, совершенствование чего-либо</a:t>
                      </a:r>
                      <a:endParaRPr lang="ru-RU" sz="2500" kern="100" dirty="0">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extLst>
                  <a:ext uri="{0D108BD9-81ED-4DB2-BD59-A6C34878D82A}">
                    <a16:rowId xmlns:a16="http://schemas.microsoft.com/office/drawing/2014/main" val="2570918942"/>
                  </a:ext>
                </a:extLst>
              </a:tr>
              <a:tr h="426088">
                <a:tc gridSpan="3">
                  <a:txBody>
                    <a:bodyPr/>
                    <a:lstStyle/>
                    <a:p>
                      <a:pPr algn="ctr">
                        <a:lnSpc>
                          <a:spcPct val="107000"/>
                        </a:lnSpc>
                        <a:spcAft>
                          <a:spcPts val="800"/>
                        </a:spcAft>
                      </a:pPr>
                      <a:r>
                        <a:rPr lang="ru-RU" sz="2500" kern="100" dirty="0">
                          <a:effectLst/>
                          <a:latin typeface="Arial" panose="020B0604020202020204" pitchFamily="34" charset="0"/>
                          <a:cs typeface="Arial" panose="020B0604020202020204" pitchFamily="34" charset="0"/>
                        </a:rPr>
                        <a:t>Цель (конкретный пример)</a:t>
                      </a:r>
                      <a:endParaRPr lang="ru-RU" sz="2500" kern="100" dirty="0">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408492899"/>
                  </a:ext>
                </a:extLst>
              </a:tr>
              <a:tr h="1095355">
                <a:tc>
                  <a:txBody>
                    <a:bodyPr/>
                    <a:lstStyle/>
                    <a:p>
                      <a:pPr algn="l">
                        <a:lnSpc>
                          <a:spcPct val="107000"/>
                        </a:lnSpc>
                        <a:spcAft>
                          <a:spcPts val="800"/>
                        </a:spcAft>
                      </a:pPr>
                      <a:r>
                        <a:rPr lang="ru-RU" sz="2500" kern="100" dirty="0">
                          <a:effectLst/>
                          <a:latin typeface="Arial" panose="020B0604020202020204" pitchFamily="34" charset="0"/>
                          <a:cs typeface="Arial" panose="020B0604020202020204" pitchFamily="34" charset="0"/>
                        </a:rPr>
                        <a:t>Формирование основ вокальной культуры</a:t>
                      </a:r>
                      <a:endParaRPr lang="ru-RU" sz="2500" kern="100" dirty="0">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tc>
                  <a:txBody>
                    <a:bodyPr/>
                    <a:lstStyle/>
                    <a:p>
                      <a:pPr algn="l">
                        <a:lnSpc>
                          <a:spcPct val="107000"/>
                        </a:lnSpc>
                        <a:spcAft>
                          <a:spcPts val="800"/>
                        </a:spcAft>
                      </a:pPr>
                      <a:r>
                        <a:rPr lang="ru-RU" sz="2500" kern="100" dirty="0">
                          <a:effectLst/>
                          <a:latin typeface="Arial" panose="020B0604020202020204" pitchFamily="34" charset="0"/>
                          <a:cs typeface="Arial" panose="020B0604020202020204" pitchFamily="34" charset="0"/>
                        </a:rPr>
                        <a:t>Развитие творческих способностей посредством вокального искусства</a:t>
                      </a:r>
                      <a:endParaRPr lang="ru-RU" sz="2500" kern="100" dirty="0">
                        <a:effectLst/>
                        <a:latin typeface="Arial" panose="020B0604020202020204" pitchFamily="34" charset="0"/>
                        <a:ea typeface="Calibri" panose="020F0502020204030204" pitchFamily="34" charset="0"/>
                        <a:cs typeface="Arial" panose="020B0604020202020204" pitchFamily="34" charset="0"/>
                      </a:endParaRPr>
                    </a:p>
                  </a:txBody>
                  <a:tcPr marL="77153" marR="77153" marT="0" marB="0"/>
                </a:tc>
                <a:tc>
                  <a:txBody>
                    <a:bodyPr/>
                    <a:lstStyle/>
                    <a:p>
                      <a:pPr marL="69850" algn="l"/>
                      <a:r>
                        <a:rPr lang="ru-RU" sz="2500" kern="100" dirty="0">
                          <a:effectLst/>
                          <a:latin typeface="Arial" panose="020B0604020202020204" pitchFamily="34" charset="0"/>
                          <a:cs typeface="Arial" panose="020B0604020202020204" pitchFamily="34" charset="0"/>
                        </a:rPr>
                        <a:t>Совершенствование вокального мастерства</a:t>
                      </a:r>
                      <a:endParaRPr lang="ru-RU" sz="2500" kern="100" dirty="0">
                        <a:effectLst/>
                        <a:latin typeface="Arial" panose="020B0604020202020204" pitchFamily="34" charset="0"/>
                        <a:ea typeface="Times New Roman" panose="02020603050405020304" pitchFamily="18" charset="0"/>
                        <a:cs typeface="Arial" panose="020B0604020202020204" pitchFamily="34" charset="0"/>
                      </a:endParaRPr>
                    </a:p>
                  </a:txBody>
                  <a:tcPr marL="77153" marR="77153" marT="0" marB="0"/>
                </a:tc>
                <a:extLst>
                  <a:ext uri="{0D108BD9-81ED-4DB2-BD59-A6C34878D82A}">
                    <a16:rowId xmlns:a16="http://schemas.microsoft.com/office/drawing/2014/main" val="522344034"/>
                  </a:ext>
                </a:extLst>
              </a:tr>
            </a:tbl>
          </a:graphicData>
        </a:graphic>
      </p:graphicFrame>
    </p:spTree>
    <p:extLst>
      <p:ext uri="{BB962C8B-B14F-4D97-AF65-F5344CB8AC3E}">
        <p14:creationId xmlns:p14="http://schemas.microsoft.com/office/powerpoint/2010/main" val="360890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533781"/>
            <a:ext cx="11506200" cy="1790319"/>
          </a:xfrm>
          <a:solidFill>
            <a:schemeClr val="tx2">
              <a:lumMod val="40000"/>
              <a:lumOff val="60000"/>
            </a:schemeClr>
          </a:solidFill>
          <a:ln>
            <a:solidFill>
              <a:schemeClr val="accent1">
                <a:lumMod val="75000"/>
              </a:schemeClr>
            </a:solidFill>
          </a:ln>
        </p:spPr>
        <p:txBody>
          <a:bodyPr>
            <a:normAutofit/>
          </a:bodyPr>
          <a:lstStyle/>
          <a:p>
            <a:pPr algn="ctr"/>
            <a:r>
              <a:rPr lang="ru-RU" sz="2800" b="1" dirty="0">
                <a:solidFill>
                  <a:schemeClr val="accent1">
                    <a:lumMod val="50000"/>
                  </a:schemeClr>
                </a:solidFill>
              </a:rPr>
              <a:t>Задачи – конкретные результаты реализации программы, поэтапный способ достижения цели</a:t>
            </a:r>
          </a:p>
        </p:txBody>
      </p:sp>
      <p:sp>
        <p:nvSpPr>
          <p:cNvPr id="3" name="Объект 2"/>
          <p:cNvSpPr>
            <a:spLocks noGrp="1"/>
          </p:cNvSpPr>
          <p:nvPr>
            <p:ph idx="1"/>
          </p:nvPr>
        </p:nvSpPr>
        <p:spPr>
          <a:xfrm>
            <a:off x="685800" y="3162300"/>
            <a:ext cx="12011025" cy="5955720"/>
          </a:xfrm>
          <a:noFill/>
        </p:spPr>
        <p:txBody>
          <a:bodyPr>
            <a:normAutofit fontScale="77500" lnSpcReduction="20000"/>
          </a:bodyPr>
          <a:lstStyle/>
          <a:p>
            <a:pPr marL="0" indent="0" algn="just">
              <a:buNone/>
            </a:pPr>
            <a:r>
              <a:rPr lang="ru-RU" u="sng" dirty="0">
                <a:solidFill>
                  <a:schemeClr val="bg1"/>
                </a:solidFill>
              </a:rPr>
              <a:t>Задачи дифференцируются на:</a:t>
            </a:r>
          </a:p>
          <a:p>
            <a:pPr algn="just"/>
            <a:r>
              <a:rPr lang="ru-RU" u="sng" dirty="0">
                <a:solidFill>
                  <a:schemeClr val="bg1"/>
                </a:solidFill>
              </a:rPr>
              <a:t>Предметные (обучающие)</a:t>
            </a:r>
            <a:r>
              <a:rPr lang="ru-RU" dirty="0">
                <a:solidFill>
                  <a:schemeClr val="bg1"/>
                </a:solidFill>
              </a:rPr>
              <a:t> – что узнает, чем овладеет, чему научится(теоретические знания, практические умения и навыки). </a:t>
            </a:r>
          </a:p>
          <a:p>
            <a:pPr algn="just"/>
            <a:r>
              <a:rPr lang="ru-RU" u="sng" dirty="0">
                <a:solidFill>
                  <a:schemeClr val="bg1"/>
                </a:solidFill>
              </a:rPr>
              <a:t>Метапредметные (развивающие)</a:t>
            </a:r>
            <a:r>
              <a:rPr lang="ru-RU" dirty="0">
                <a:solidFill>
                  <a:schemeClr val="bg1"/>
                </a:solidFill>
              </a:rPr>
              <a:t> – какие способности(предметные) и творческие возможности будут реализованы. Смогут получить развитие различными средствами (внимание, память, мышление, речь, воображение, волевые качества).</a:t>
            </a:r>
          </a:p>
          <a:p>
            <a:pPr algn="just"/>
            <a:r>
              <a:rPr lang="ru-RU" u="sng" dirty="0">
                <a:solidFill>
                  <a:schemeClr val="bg1"/>
                </a:solidFill>
              </a:rPr>
              <a:t>Личностные (воспитательные)</a:t>
            </a:r>
            <a:r>
              <a:rPr lang="ru-RU" dirty="0">
                <a:solidFill>
                  <a:schemeClr val="bg1"/>
                </a:solidFill>
              </a:rPr>
              <a:t> – какие ценностные ориентации, личностные качества будут сформированы у учащихся.</a:t>
            </a:r>
          </a:p>
          <a:p>
            <a:pPr marL="0" indent="0" algn="just">
              <a:buNone/>
            </a:pPr>
            <a:endParaRPr lang="ru-RU" dirty="0">
              <a:solidFill>
                <a:schemeClr val="bg1"/>
              </a:solidFill>
            </a:endParaRPr>
          </a:p>
          <a:p>
            <a:pPr marL="0" indent="0" algn="just">
              <a:buNone/>
            </a:pPr>
            <a:r>
              <a:rPr lang="ru-RU" b="1" dirty="0">
                <a:solidFill>
                  <a:schemeClr val="bg1"/>
                </a:solidFill>
              </a:rPr>
              <a:t>Задачи – </a:t>
            </a:r>
            <a:r>
              <a:rPr lang="ru-RU" b="1" dirty="0" err="1">
                <a:solidFill>
                  <a:schemeClr val="bg1"/>
                </a:solidFill>
              </a:rPr>
              <a:t>д.б</a:t>
            </a:r>
            <a:r>
              <a:rPr lang="ru-RU" b="1" dirty="0">
                <a:solidFill>
                  <a:schemeClr val="bg1"/>
                </a:solidFill>
              </a:rPr>
              <a:t>. измеримы и конкретны.</a:t>
            </a:r>
          </a:p>
          <a:p>
            <a:pPr marL="0" indent="0">
              <a:buNone/>
            </a:pPr>
            <a:r>
              <a:rPr lang="ru-RU" b="1" dirty="0">
                <a:solidFill>
                  <a:schemeClr val="bg1"/>
                </a:solidFill>
              </a:rPr>
              <a:t>Задачи – это действия, поэтому формулируются как глаголы.</a:t>
            </a:r>
          </a:p>
          <a:p>
            <a:pPr marL="0" indent="0">
              <a:buNone/>
            </a:pPr>
            <a:r>
              <a:rPr lang="ru-RU" b="1" dirty="0">
                <a:solidFill>
                  <a:schemeClr val="bg1"/>
                </a:solidFill>
              </a:rPr>
              <a:t>Задачи – это шаги достижения цели, которые связаны с конкретными результатами.</a:t>
            </a:r>
          </a:p>
          <a:p>
            <a:pPr marL="0" indent="0">
              <a:buNone/>
            </a:pPr>
            <a:r>
              <a:rPr lang="ru-RU" b="1" dirty="0">
                <a:solidFill>
                  <a:schemeClr val="bg1"/>
                </a:solidFill>
              </a:rPr>
              <a:t>Формулирование задач начинается с глаголов.</a:t>
            </a:r>
          </a:p>
          <a:p>
            <a:pPr marL="0" indent="0">
              <a:buNone/>
            </a:pPr>
            <a:endParaRPr lang="ru-RU" b="1" dirty="0">
              <a:solidFill>
                <a:schemeClr val="bg1"/>
              </a:solidFill>
            </a:endParaRPr>
          </a:p>
          <a:p>
            <a:pPr marL="0" indent="0">
              <a:buNone/>
            </a:pPr>
            <a:endParaRPr lang="ru-RU" b="1" dirty="0">
              <a:solidFill>
                <a:schemeClr val="bg1"/>
              </a:solidFill>
            </a:endParaRPr>
          </a:p>
        </p:txBody>
      </p:sp>
    </p:spTree>
    <p:extLst>
      <p:ext uri="{BB962C8B-B14F-4D97-AF65-F5344CB8AC3E}">
        <p14:creationId xmlns:p14="http://schemas.microsoft.com/office/powerpoint/2010/main" val="2199739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C5E766A3-0AEE-AB80-424E-EEFBA4C774B7}"/>
              </a:ext>
            </a:extLst>
          </p:cNvPr>
          <p:cNvGraphicFramePr>
            <a:graphicFrameLocks noGrp="1"/>
          </p:cNvGraphicFramePr>
          <p:nvPr>
            <p:extLst>
              <p:ext uri="{D42A27DB-BD31-4B8C-83A1-F6EECF244321}">
                <p14:modId xmlns:p14="http://schemas.microsoft.com/office/powerpoint/2010/main" val="732327064"/>
              </p:ext>
            </p:extLst>
          </p:nvPr>
        </p:nvGraphicFramePr>
        <p:xfrm>
          <a:off x="533401" y="2400299"/>
          <a:ext cx="12877799" cy="6459678"/>
        </p:xfrm>
        <a:graphic>
          <a:graphicData uri="http://schemas.openxmlformats.org/drawingml/2006/table">
            <a:tbl>
              <a:tblPr firstRow="1" firstCol="1" lastRow="1" lastCol="1" bandRow="1" bandCol="1">
                <a:tableStyleId>{5C22544A-7EE6-4342-B048-85BDC9FD1C3A}</a:tableStyleId>
              </a:tblPr>
              <a:tblGrid>
                <a:gridCol w="4212802">
                  <a:extLst>
                    <a:ext uri="{9D8B030D-6E8A-4147-A177-3AD203B41FA5}">
                      <a16:colId xmlns:a16="http://schemas.microsoft.com/office/drawing/2014/main" val="4123544044"/>
                    </a:ext>
                  </a:extLst>
                </a:gridCol>
                <a:gridCol w="4019256">
                  <a:extLst>
                    <a:ext uri="{9D8B030D-6E8A-4147-A177-3AD203B41FA5}">
                      <a16:colId xmlns:a16="http://schemas.microsoft.com/office/drawing/2014/main" val="1319990337"/>
                    </a:ext>
                  </a:extLst>
                </a:gridCol>
                <a:gridCol w="4645741">
                  <a:extLst>
                    <a:ext uri="{9D8B030D-6E8A-4147-A177-3AD203B41FA5}">
                      <a16:colId xmlns:a16="http://schemas.microsoft.com/office/drawing/2014/main" val="4243238165"/>
                    </a:ext>
                  </a:extLst>
                </a:gridCol>
              </a:tblGrid>
              <a:tr h="405830">
                <a:tc gridSpan="3">
                  <a:txBody>
                    <a:bodyPr/>
                    <a:lstStyle/>
                    <a:p>
                      <a:pPr marL="1778635" marR="1778635" algn="ctr">
                        <a:lnSpc>
                          <a:spcPct val="100000"/>
                        </a:lnSpc>
                        <a:spcBef>
                          <a:spcPts val="35"/>
                        </a:spcBef>
                        <a:spcAft>
                          <a:spcPts val="0"/>
                        </a:spcAft>
                      </a:pPr>
                      <a:r>
                        <a:rPr lang="ru-RU" sz="2300" dirty="0">
                          <a:solidFill>
                            <a:srgbClr val="FFFF00"/>
                          </a:solidFill>
                          <a:effectLst/>
                          <a:latin typeface="Arial" panose="020B0604020202020204" pitchFamily="34" charset="0"/>
                          <a:cs typeface="Arial" panose="020B0604020202020204" pitchFamily="34" charset="0"/>
                        </a:rPr>
                        <a:t>Личностные</a:t>
                      </a:r>
                      <a:r>
                        <a:rPr lang="ru-RU" sz="2300" spc="170" dirty="0">
                          <a:solidFill>
                            <a:srgbClr val="FFFF00"/>
                          </a:solidFill>
                          <a:effectLst/>
                          <a:latin typeface="Arial" panose="020B0604020202020204" pitchFamily="34" charset="0"/>
                          <a:cs typeface="Arial" panose="020B0604020202020204" pitchFamily="34" charset="0"/>
                        </a:rPr>
                        <a:t> </a:t>
                      </a:r>
                      <a:r>
                        <a:rPr lang="ru-RU" sz="2300" dirty="0">
                          <a:solidFill>
                            <a:srgbClr val="FFFF00"/>
                          </a:solidFill>
                          <a:effectLst/>
                          <a:latin typeface="Arial" panose="020B0604020202020204" pitchFamily="34" charset="0"/>
                          <a:cs typeface="Arial" panose="020B0604020202020204" pitchFamily="34" charset="0"/>
                        </a:rPr>
                        <a:t>задачи</a:t>
                      </a:r>
                      <a:r>
                        <a:rPr lang="ru-RU" sz="2300" spc="150" dirty="0">
                          <a:solidFill>
                            <a:srgbClr val="FFFF00"/>
                          </a:solidFill>
                          <a:effectLst/>
                          <a:latin typeface="Arial" panose="020B0604020202020204" pitchFamily="34" charset="0"/>
                          <a:cs typeface="Arial" panose="020B0604020202020204" pitchFamily="34" charset="0"/>
                        </a:rPr>
                        <a:t> </a:t>
                      </a:r>
                      <a:r>
                        <a:rPr lang="ru-RU" sz="2300" dirty="0">
                          <a:solidFill>
                            <a:srgbClr val="FFFF00"/>
                          </a:solidFill>
                          <a:effectLst/>
                          <a:latin typeface="Arial" panose="020B0604020202020204" pitchFamily="34" charset="0"/>
                          <a:cs typeface="Arial" panose="020B0604020202020204" pitchFamily="34" charset="0"/>
                        </a:rPr>
                        <a:t>(пример формулировки)</a:t>
                      </a:r>
                      <a:endParaRPr lang="ru-RU" sz="23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61259871"/>
                  </a:ext>
                </a:extLst>
              </a:tr>
              <a:tr h="1707111">
                <a:tc>
                  <a:txBody>
                    <a:bodyPr/>
                    <a:lstStyle/>
                    <a:p>
                      <a:pPr marL="73660" marR="280035" algn="l" defTabSz="914400" rtl="0" eaLnBrk="1" latinLnBrk="0" hangingPunct="1">
                        <a:lnSpc>
                          <a:spcPct val="100000"/>
                        </a:lnSpc>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Сформировать познавательный интерес/ устойчивую мотивацию к данной области знаний/</a:t>
                      </a:r>
                    </a:p>
                    <a:p>
                      <a:pPr marL="73660" marR="280035" algn="l" defTabSz="914400" rtl="0" eaLnBrk="1" latinLnBrk="0" hangingPunct="1">
                        <a:lnSpc>
                          <a:spcPct val="100000"/>
                        </a:lnSpc>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деятельности</a:t>
                      </a:r>
                    </a:p>
                  </a:txBody>
                  <a:tcPr marL="0" marR="0" marT="0" marB="0"/>
                </a:tc>
                <a:tc>
                  <a:txBody>
                    <a:bodyPr/>
                    <a:lstStyle/>
                    <a:p>
                      <a:pPr marL="69850" marR="98425">
                        <a:lnSpc>
                          <a:spcPct val="100000"/>
                        </a:lnSpc>
                        <a:spcAft>
                          <a:spcPts val="0"/>
                        </a:spcAft>
                      </a:pPr>
                      <a:r>
                        <a:rPr lang="ru-RU" sz="2300" dirty="0">
                          <a:effectLst/>
                          <a:latin typeface="Arial" panose="020B0604020202020204" pitchFamily="34" charset="0"/>
                          <a:cs typeface="Arial" panose="020B0604020202020204" pitchFamily="34" charset="0"/>
                        </a:rPr>
                        <a:t>Способствовать</a:t>
                      </a:r>
                      <a:r>
                        <a:rPr lang="ru-RU" sz="2300" spc="5" dirty="0">
                          <a:effectLst/>
                          <a:latin typeface="Arial" panose="020B0604020202020204" pitchFamily="34" charset="0"/>
                          <a:cs typeface="Arial" panose="020B0604020202020204" pitchFamily="34" charset="0"/>
                        </a:rPr>
                        <a:t> </a:t>
                      </a:r>
                      <a:r>
                        <a:rPr lang="ru-RU" sz="2300" dirty="0">
                          <a:effectLst/>
                          <a:latin typeface="Arial" panose="020B0604020202020204" pitchFamily="34" charset="0"/>
                          <a:cs typeface="Arial" panose="020B0604020202020204" pitchFamily="34" charset="0"/>
                        </a:rPr>
                        <a:t>формированию</a:t>
                      </a:r>
                      <a:r>
                        <a:rPr lang="ru-RU" sz="2300" spc="140" dirty="0">
                          <a:effectLst/>
                          <a:latin typeface="Arial" panose="020B0604020202020204" pitchFamily="34" charset="0"/>
                          <a:cs typeface="Arial" panose="020B0604020202020204" pitchFamily="34" charset="0"/>
                        </a:rPr>
                        <a:t> </a:t>
                      </a:r>
                      <a:r>
                        <a:rPr lang="ru-RU" sz="2300" dirty="0">
                          <a:effectLst/>
                          <a:latin typeface="Arial" panose="020B0604020202020204" pitchFamily="34" charset="0"/>
                          <a:cs typeface="Arial" panose="020B0604020202020204" pitchFamily="34" charset="0"/>
                        </a:rPr>
                        <a:t>устойчивого</a:t>
                      </a:r>
                      <a:r>
                        <a:rPr lang="ru-RU" sz="2300" spc="-275" dirty="0">
                          <a:effectLst/>
                          <a:latin typeface="Arial" panose="020B0604020202020204" pitchFamily="34" charset="0"/>
                          <a:cs typeface="Arial" panose="020B0604020202020204" pitchFamily="34" charset="0"/>
                        </a:rPr>
                        <a:t> </a:t>
                      </a:r>
                      <a:r>
                        <a:rPr lang="ru-RU" sz="2300" dirty="0">
                          <a:effectLst/>
                          <a:latin typeface="Arial" panose="020B0604020202020204" pitchFamily="34" charset="0"/>
                          <a:cs typeface="Arial" panose="020B0604020202020204" pitchFamily="34" charset="0"/>
                        </a:rPr>
                        <a:t>интереса к данной области</a:t>
                      </a:r>
                      <a:r>
                        <a:rPr lang="ru-RU" sz="2300" spc="5" dirty="0">
                          <a:effectLst/>
                          <a:latin typeface="Arial" panose="020B0604020202020204" pitchFamily="34" charset="0"/>
                          <a:cs typeface="Arial" panose="020B0604020202020204" pitchFamily="34" charset="0"/>
                        </a:rPr>
                        <a:t> </a:t>
                      </a:r>
                      <a:r>
                        <a:rPr lang="ru-RU" sz="2300" dirty="0">
                          <a:effectLst/>
                          <a:latin typeface="Arial" panose="020B0604020202020204" pitchFamily="34" charset="0"/>
                          <a:cs typeface="Arial" panose="020B0604020202020204" pitchFamily="34" charset="0"/>
                        </a:rPr>
                        <a:t>знаний</a:t>
                      </a:r>
                      <a:endParaRPr lang="ru-RU" sz="23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69850" marR="98425">
                        <a:lnSpc>
                          <a:spcPct val="100000"/>
                        </a:lnSpc>
                        <a:spcAft>
                          <a:spcPts val="0"/>
                        </a:spcAft>
                      </a:pPr>
                      <a:r>
                        <a:rPr lang="ru-RU" sz="2300" dirty="0">
                          <a:effectLst/>
                          <a:latin typeface="Arial" panose="020B0604020202020204" pitchFamily="34" charset="0"/>
                          <a:cs typeface="Arial" panose="020B0604020202020204" pitchFamily="34" charset="0"/>
                        </a:rPr>
                        <a:t>Способствовать</a:t>
                      </a:r>
                      <a:r>
                        <a:rPr lang="ru-RU" sz="2300" spc="5" dirty="0">
                          <a:effectLst/>
                          <a:latin typeface="Arial" panose="020B0604020202020204" pitchFamily="34" charset="0"/>
                          <a:cs typeface="Arial" panose="020B0604020202020204" pitchFamily="34" charset="0"/>
                        </a:rPr>
                        <a:t> </a:t>
                      </a:r>
                      <a:r>
                        <a:rPr lang="ru-RU" sz="2300" dirty="0">
                          <a:effectLst/>
                          <a:latin typeface="Arial" panose="020B0604020202020204" pitchFamily="34" charset="0"/>
                          <a:cs typeface="Arial" panose="020B0604020202020204" pitchFamily="34" charset="0"/>
                        </a:rPr>
                        <a:t>профессиональному</a:t>
                      </a:r>
                      <a:r>
                        <a:rPr lang="ru-RU" sz="2300" spc="5" dirty="0">
                          <a:effectLst/>
                          <a:latin typeface="Arial" panose="020B0604020202020204" pitchFamily="34" charset="0"/>
                          <a:cs typeface="Arial" panose="020B0604020202020204" pitchFamily="34" charset="0"/>
                        </a:rPr>
                        <a:t> </a:t>
                      </a:r>
                      <a:r>
                        <a:rPr lang="ru-RU" sz="2300" spc="-5" dirty="0">
                          <a:effectLst/>
                          <a:latin typeface="Arial" panose="020B0604020202020204" pitchFamily="34" charset="0"/>
                          <a:cs typeface="Arial" panose="020B0604020202020204" pitchFamily="34" charset="0"/>
                        </a:rPr>
                        <a:t>самоопределению</a:t>
                      </a:r>
                      <a:r>
                        <a:rPr lang="ru-RU" sz="2300" spc="-70" dirty="0">
                          <a:effectLst/>
                          <a:latin typeface="Arial" panose="020B0604020202020204" pitchFamily="34" charset="0"/>
                          <a:cs typeface="Arial" panose="020B0604020202020204" pitchFamily="34" charset="0"/>
                        </a:rPr>
                        <a:t> </a:t>
                      </a:r>
                      <a:r>
                        <a:rPr lang="ru-RU" sz="2300" dirty="0">
                          <a:effectLst/>
                          <a:latin typeface="Arial" panose="020B0604020202020204" pitchFamily="34" charset="0"/>
                          <a:cs typeface="Arial" panose="020B0604020202020204" pitchFamily="34" charset="0"/>
                        </a:rPr>
                        <a:t>в</a:t>
                      </a:r>
                      <a:r>
                        <a:rPr lang="ru-RU" sz="2300" spc="-35" dirty="0">
                          <a:effectLst/>
                          <a:latin typeface="Arial" panose="020B0604020202020204" pitchFamily="34" charset="0"/>
                          <a:cs typeface="Arial" panose="020B0604020202020204" pitchFamily="34" charset="0"/>
                        </a:rPr>
                        <a:t> </a:t>
                      </a:r>
                      <a:r>
                        <a:rPr lang="ru-RU" sz="2300" dirty="0">
                          <a:effectLst/>
                          <a:latin typeface="Arial" panose="020B0604020202020204" pitchFamily="34" charset="0"/>
                          <a:cs typeface="Arial" panose="020B0604020202020204" pitchFamily="34" charset="0"/>
                        </a:rPr>
                        <a:t>…</a:t>
                      </a:r>
                      <a:endParaRPr lang="ru-RU" sz="23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1284394246"/>
                  </a:ext>
                </a:extLst>
              </a:tr>
              <a:tr h="405830">
                <a:tc gridSpan="3">
                  <a:txBody>
                    <a:bodyPr/>
                    <a:lstStyle/>
                    <a:p>
                      <a:pPr marL="1778635" marR="1778635" algn="ctr" defTabSz="914400" rtl="0" eaLnBrk="1" latinLnBrk="0" hangingPunct="1">
                        <a:lnSpc>
                          <a:spcPct val="100000"/>
                        </a:lnSpc>
                        <a:spcBef>
                          <a:spcPts val="35"/>
                        </a:spcBef>
                        <a:spcAft>
                          <a:spcPts val="0"/>
                        </a:spcAft>
                      </a:pPr>
                      <a:r>
                        <a:rPr lang="ru-RU" sz="2300" b="1" kern="1200" dirty="0">
                          <a:solidFill>
                            <a:srgbClr val="FFFF00"/>
                          </a:solidFill>
                          <a:effectLst/>
                          <a:latin typeface="Arial" panose="020B0604020202020204" pitchFamily="34" charset="0"/>
                          <a:ea typeface="+mn-ea"/>
                          <a:cs typeface="Arial" panose="020B0604020202020204" pitchFamily="34" charset="0"/>
                        </a:rPr>
                        <a:t>Предметные задачи (пример)</a:t>
                      </a:r>
                    </a:p>
                  </a:txBody>
                  <a:tcPr marL="0" marR="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20157064"/>
                  </a:ext>
                </a:extLst>
              </a:tr>
              <a:tr h="1436394">
                <a:tc>
                  <a:txBody>
                    <a:bodyPr/>
                    <a:lstStyle/>
                    <a:p>
                      <a:pPr marL="73660" marR="280035" algn="l" defTabSz="914400" rtl="0" eaLnBrk="1" latinLnBrk="0" hangingPunct="1">
                        <a:lnSpc>
                          <a:spcPct val="100000"/>
                        </a:lnSpc>
                        <a:spcBef>
                          <a:spcPts val="35"/>
                        </a:spcBef>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Расширить информированность в области…</a:t>
                      </a:r>
                    </a:p>
                    <a:p>
                      <a:pPr marL="73660" marR="280035" algn="l" defTabSz="914400" rtl="0" eaLnBrk="1" latinLnBrk="0" hangingPunct="1">
                        <a:lnSpc>
                          <a:spcPct val="100000"/>
                        </a:lnSpc>
                        <a:spcBef>
                          <a:spcPts val="35"/>
                        </a:spcBef>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Научить основам проектной деятельности..</a:t>
                      </a:r>
                    </a:p>
                  </a:txBody>
                  <a:tcPr marL="0" marR="0" marT="0" marB="0"/>
                </a:tc>
                <a:tc>
                  <a:txBody>
                    <a:bodyPr/>
                    <a:lstStyle/>
                    <a:p>
                      <a:pPr marL="69850" marR="98425" algn="l" defTabSz="914400" rtl="0" eaLnBrk="1" latinLnBrk="0" hangingPunct="1">
                        <a:lnSpc>
                          <a:spcPct val="100000"/>
                        </a:lnSpc>
                        <a:spcBef>
                          <a:spcPts val="35"/>
                        </a:spcBef>
                        <a:spcAft>
                          <a:spcPts val="0"/>
                        </a:spcAft>
                      </a:pPr>
                      <a:r>
                        <a:rPr lang="ru-RU" sz="2300" kern="1200" dirty="0">
                          <a:solidFill>
                            <a:schemeClr val="dk1"/>
                          </a:solidFill>
                          <a:effectLst/>
                          <a:latin typeface="Arial" panose="020B0604020202020204" pitchFamily="34" charset="0"/>
                          <a:ea typeface="+mn-ea"/>
                          <a:cs typeface="Arial" panose="020B0604020202020204" pitchFamily="34" charset="0"/>
                        </a:rPr>
                        <a:t>Научить теории и</a:t>
                      </a:r>
                    </a:p>
                    <a:p>
                      <a:pPr marL="69850" marR="98425" algn="l" defTabSz="914400" rtl="0" eaLnBrk="1" latinLnBrk="0" hangingPunct="1">
                        <a:lnSpc>
                          <a:spcPct val="100000"/>
                        </a:lnSpc>
                        <a:spcBef>
                          <a:spcPts val="260"/>
                        </a:spcBef>
                        <a:spcAft>
                          <a:spcPts val="0"/>
                        </a:spcAft>
                      </a:pPr>
                      <a:r>
                        <a:rPr lang="ru-RU" sz="2300" kern="1200" dirty="0">
                          <a:solidFill>
                            <a:schemeClr val="dk1"/>
                          </a:solidFill>
                          <a:effectLst/>
                          <a:latin typeface="Arial" panose="020B0604020202020204" pitchFamily="34" charset="0"/>
                          <a:ea typeface="+mn-ea"/>
                          <a:cs typeface="Arial" panose="020B0604020202020204" pitchFamily="34" charset="0"/>
                        </a:rPr>
                        <a:t>практике/знаниям и умениям в каком-либо виде деятельности</a:t>
                      </a:r>
                    </a:p>
                  </a:txBody>
                  <a:tcPr marL="0" marR="0" marT="0" marB="0"/>
                </a:tc>
                <a:tc>
                  <a:txBody>
                    <a:bodyPr/>
                    <a:lstStyle/>
                    <a:p>
                      <a:pPr marL="73660" marR="280035" algn="l" defTabSz="914400" rtl="0" eaLnBrk="1" latinLnBrk="0" hangingPunct="1">
                        <a:lnSpc>
                          <a:spcPct val="100000"/>
                        </a:lnSpc>
                        <a:spcBef>
                          <a:spcPts val="35"/>
                        </a:spcBef>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Сформировать</a:t>
                      </a:r>
                    </a:p>
                    <a:p>
                      <a:pPr marL="73660" marR="280035" algn="l" defTabSz="914400" rtl="0" eaLnBrk="1" latinLnBrk="0" hangingPunct="1">
                        <a:lnSpc>
                          <a:spcPct val="100000"/>
                        </a:lnSpc>
                        <a:spcBef>
                          <a:spcPts val="70"/>
                        </a:spcBef>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навыки/сформировать опыт практического применения</a:t>
                      </a:r>
                      <a:endParaRPr lang="ru-RU" sz="2300" kern="1200" dirty="0">
                        <a:solidFill>
                          <a:schemeClr val="dk1"/>
                        </a:solidFill>
                        <a:effectLst/>
                        <a:latin typeface="Arial" panose="020B0604020202020204" pitchFamily="34" charset="0"/>
                        <a:ea typeface="+mn-ea"/>
                        <a:cs typeface="Arial" panose="020B0604020202020204" pitchFamily="34" charset="0"/>
                      </a:endParaRPr>
                    </a:p>
                  </a:txBody>
                  <a:tcPr marL="0" marR="0" marT="0" marB="0"/>
                </a:tc>
                <a:extLst>
                  <a:ext uri="{0D108BD9-81ED-4DB2-BD59-A6C34878D82A}">
                    <a16:rowId xmlns:a16="http://schemas.microsoft.com/office/drawing/2014/main" val="3924571273"/>
                  </a:ext>
                </a:extLst>
              </a:tr>
              <a:tr h="404537">
                <a:tc gridSpan="3">
                  <a:txBody>
                    <a:bodyPr/>
                    <a:lstStyle/>
                    <a:p>
                      <a:pPr marL="1778635" marR="1778635" algn="ctr" defTabSz="914400" rtl="0" eaLnBrk="1" latinLnBrk="0" hangingPunct="1">
                        <a:lnSpc>
                          <a:spcPct val="100000"/>
                        </a:lnSpc>
                        <a:spcBef>
                          <a:spcPts val="35"/>
                        </a:spcBef>
                        <a:spcAft>
                          <a:spcPts val="0"/>
                        </a:spcAft>
                      </a:pPr>
                      <a:r>
                        <a:rPr lang="ru-RU" sz="2300" b="1" kern="1200" dirty="0">
                          <a:solidFill>
                            <a:srgbClr val="FFFF00"/>
                          </a:solidFill>
                          <a:effectLst/>
                          <a:latin typeface="Arial" panose="020B0604020202020204" pitchFamily="34" charset="0"/>
                          <a:ea typeface="+mn-ea"/>
                          <a:cs typeface="Arial" panose="020B0604020202020204" pitchFamily="34" charset="0"/>
                        </a:rPr>
                        <a:t>Метапредметные задачи (пример)</a:t>
                      </a:r>
                    </a:p>
                  </a:txBody>
                  <a:tcPr marL="0" marR="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184777613"/>
                  </a:ext>
                </a:extLst>
              </a:tr>
              <a:tr h="1738281">
                <a:tc>
                  <a:txBody>
                    <a:bodyPr/>
                    <a:lstStyle/>
                    <a:p>
                      <a:pPr marL="73660" marR="280035" algn="l" defTabSz="914400" rtl="0" eaLnBrk="1" latinLnBrk="0" hangingPunct="1">
                        <a:lnSpc>
                          <a:spcPct val="100000"/>
                        </a:lnSpc>
                        <a:spcBef>
                          <a:spcPts val="35"/>
                        </a:spcBef>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Научить правилам общения в совместной деятельности</a:t>
                      </a:r>
                    </a:p>
                  </a:txBody>
                  <a:tcPr marL="0" marR="0" marT="0" marB="0"/>
                </a:tc>
                <a:tc>
                  <a:txBody>
                    <a:bodyPr/>
                    <a:lstStyle/>
                    <a:p>
                      <a:pPr marL="69850">
                        <a:lnSpc>
                          <a:spcPct val="100000"/>
                        </a:lnSpc>
                        <a:spcBef>
                          <a:spcPts val="35"/>
                        </a:spcBef>
                        <a:spcAft>
                          <a:spcPts val="0"/>
                        </a:spcAft>
                      </a:pPr>
                      <a:r>
                        <a:rPr lang="ru-RU" sz="2300" dirty="0">
                          <a:effectLst/>
                          <a:latin typeface="Arial" panose="020B0604020202020204" pitchFamily="34" charset="0"/>
                          <a:cs typeface="Arial" panose="020B0604020202020204" pitchFamily="34" charset="0"/>
                        </a:rPr>
                        <a:t>Развивать</a:t>
                      </a:r>
                      <a:r>
                        <a:rPr lang="ru-RU" sz="2300" spc="5" dirty="0">
                          <a:effectLst/>
                          <a:latin typeface="Arial" panose="020B0604020202020204" pitchFamily="34" charset="0"/>
                          <a:cs typeface="Arial" panose="020B0604020202020204" pitchFamily="34" charset="0"/>
                        </a:rPr>
                        <a:t> </a:t>
                      </a:r>
                      <a:r>
                        <a:rPr lang="ru-RU" sz="2300" dirty="0">
                          <a:effectLst/>
                          <a:latin typeface="Arial" panose="020B0604020202020204" pitchFamily="34" charset="0"/>
                          <a:cs typeface="Arial" panose="020B0604020202020204" pitchFamily="34" charset="0"/>
                        </a:rPr>
                        <a:t>коммуникативные</a:t>
                      </a:r>
                      <a:r>
                        <a:rPr lang="ru-RU" sz="2300" spc="-280" dirty="0">
                          <a:effectLst/>
                          <a:latin typeface="Arial" panose="020B0604020202020204" pitchFamily="34" charset="0"/>
                          <a:cs typeface="Arial" panose="020B0604020202020204" pitchFamily="34" charset="0"/>
                        </a:rPr>
                        <a:t> </a:t>
                      </a:r>
                      <a:r>
                        <a:rPr lang="ru-RU" sz="2300" dirty="0">
                          <a:effectLst/>
                          <a:latin typeface="Arial" panose="020B0604020202020204" pitchFamily="34" charset="0"/>
                          <a:cs typeface="Arial" panose="020B0604020202020204" pitchFamily="34" charset="0"/>
                        </a:rPr>
                        <a:t>умения</a:t>
                      </a:r>
                      <a:endParaRPr lang="ru-RU" sz="23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marL="73660" marR="280035" algn="l" defTabSz="914400" rtl="0" eaLnBrk="1" latinLnBrk="0" hangingPunct="1">
                        <a:lnSpc>
                          <a:spcPct val="100000"/>
                        </a:lnSpc>
                        <a:spcBef>
                          <a:spcPts val="35"/>
                        </a:spcBef>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Способствовать применению</a:t>
                      </a:r>
                    </a:p>
                    <a:p>
                      <a:pPr marL="73660" marR="280035" algn="l" defTabSz="914400" rtl="0" eaLnBrk="1" latinLnBrk="0" hangingPunct="1">
                        <a:lnSpc>
                          <a:spcPct val="100000"/>
                        </a:lnSpc>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коммуникативных</a:t>
                      </a:r>
                    </a:p>
                    <a:p>
                      <a:pPr marL="73660" marR="280035" algn="l" defTabSz="914400" rtl="0" eaLnBrk="1" latinLnBrk="0" hangingPunct="1">
                        <a:lnSpc>
                          <a:spcPct val="100000"/>
                        </a:lnSpc>
                        <a:spcBef>
                          <a:spcPts val="265"/>
                        </a:spcBef>
                        <a:spcAft>
                          <a:spcPts val="0"/>
                        </a:spcAft>
                      </a:pPr>
                      <a:r>
                        <a:rPr lang="ru-RU" sz="2300" b="1" kern="1200" dirty="0">
                          <a:solidFill>
                            <a:schemeClr val="lt1"/>
                          </a:solidFill>
                          <a:effectLst/>
                          <a:latin typeface="Arial" panose="020B0604020202020204" pitchFamily="34" charset="0"/>
                          <a:ea typeface="+mn-ea"/>
                          <a:cs typeface="Arial" panose="020B0604020202020204" pitchFamily="34" charset="0"/>
                        </a:rPr>
                        <a:t>навыков в деятельности</a:t>
                      </a:r>
                      <a:endParaRPr lang="ru-RU" sz="23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extLst>
                  <a:ext uri="{0D108BD9-81ED-4DB2-BD59-A6C34878D82A}">
                    <a16:rowId xmlns:a16="http://schemas.microsoft.com/office/drawing/2014/main" val="2318498575"/>
                  </a:ext>
                </a:extLst>
              </a:tr>
            </a:tbl>
          </a:graphicData>
        </a:graphic>
      </p:graphicFrame>
      <p:graphicFrame>
        <p:nvGraphicFramePr>
          <p:cNvPr id="2" name="Таблица 1">
            <a:extLst>
              <a:ext uri="{FF2B5EF4-FFF2-40B4-BE49-F238E27FC236}">
                <a16:creationId xmlns:a16="http://schemas.microsoft.com/office/drawing/2014/main" id="{E76E681F-1F6E-0E6C-32BE-29788CD6B421}"/>
              </a:ext>
            </a:extLst>
          </p:cNvPr>
          <p:cNvGraphicFramePr>
            <a:graphicFrameLocks noGrp="1"/>
          </p:cNvGraphicFramePr>
          <p:nvPr>
            <p:extLst>
              <p:ext uri="{D42A27DB-BD31-4B8C-83A1-F6EECF244321}">
                <p14:modId xmlns:p14="http://schemas.microsoft.com/office/powerpoint/2010/main" val="3093578286"/>
              </p:ext>
            </p:extLst>
          </p:nvPr>
        </p:nvGraphicFramePr>
        <p:xfrm>
          <a:off x="533400" y="1575901"/>
          <a:ext cx="12877800" cy="824398"/>
        </p:xfrm>
        <a:graphic>
          <a:graphicData uri="http://schemas.openxmlformats.org/drawingml/2006/table">
            <a:tbl>
              <a:tblPr firstRow="1" firstCol="1" lastRow="1" lastCol="1" bandRow="1" bandCol="1">
                <a:tableStyleId>{5C22544A-7EE6-4342-B048-85BDC9FD1C3A}</a:tableStyleId>
              </a:tblPr>
              <a:tblGrid>
                <a:gridCol w="4070387">
                  <a:extLst>
                    <a:ext uri="{9D8B030D-6E8A-4147-A177-3AD203B41FA5}">
                      <a16:colId xmlns:a16="http://schemas.microsoft.com/office/drawing/2014/main" val="2783728914"/>
                    </a:ext>
                  </a:extLst>
                </a:gridCol>
                <a:gridCol w="4145810">
                  <a:extLst>
                    <a:ext uri="{9D8B030D-6E8A-4147-A177-3AD203B41FA5}">
                      <a16:colId xmlns:a16="http://schemas.microsoft.com/office/drawing/2014/main" val="1447873306"/>
                    </a:ext>
                  </a:extLst>
                </a:gridCol>
                <a:gridCol w="4661603">
                  <a:extLst>
                    <a:ext uri="{9D8B030D-6E8A-4147-A177-3AD203B41FA5}">
                      <a16:colId xmlns:a16="http://schemas.microsoft.com/office/drawing/2014/main" val="2022318244"/>
                    </a:ext>
                  </a:extLst>
                </a:gridCol>
              </a:tblGrid>
              <a:tr h="824398">
                <a:tc>
                  <a:txBody>
                    <a:bodyPr/>
                    <a:lstStyle/>
                    <a:p>
                      <a:pPr marL="577215">
                        <a:spcBef>
                          <a:spcPts val="35"/>
                        </a:spcBef>
                        <a:spcAft>
                          <a:spcPts val="0"/>
                        </a:spcAft>
                      </a:pPr>
                      <a:r>
                        <a:rPr lang="ru-RU" sz="3600" b="1" kern="1200" dirty="0">
                          <a:solidFill>
                            <a:srgbClr val="FFFF00"/>
                          </a:solidFill>
                          <a:effectLst/>
                          <a:latin typeface="Arial" panose="020B0604020202020204" pitchFamily="34" charset="0"/>
                          <a:ea typeface="+mn-ea"/>
                          <a:cs typeface="Arial" panose="020B0604020202020204" pitchFamily="34" charset="0"/>
                        </a:rPr>
                        <a:t>Стартовый</a:t>
                      </a:r>
                    </a:p>
                  </a:txBody>
                  <a:tcPr marL="0" marR="0" marT="0" marB="0"/>
                </a:tc>
                <a:tc>
                  <a:txBody>
                    <a:bodyPr/>
                    <a:lstStyle/>
                    <a:p>
                      <a:pPr marL="762000" marR="762635" algn="ctr">
                        <a:spcBef>
                          <a:spcPts val="35"/>
                        </a:spcBef>
                        <a:spcAft>
                          <a:spcPts val="0"/>
                        </a:spcAft>
                      </a:pPr>
                      <a:r>
                        <a:rPr lang="ru-RU" sz="3600" b="1" kern="1200" dirty="0">
                          <a:solidFill>
                            <a:srgbClr val="FFFF00"/>
                          </a:solidFill>
                          <a:effectLst/>
                          <a:latin typeface="Arial" panose="020B0604020202020204" pitchFamily="34" charset="0"/>
                          <a:ea typeface="+mn-ea"/>
                          <a:cs typeface="Arial" panose="020B0604020202020204" pitchFamily="34" charset="0"/>
                        </a:rPr>
                        <a:t>Базовый</a:t>
                      </a:r>
                    </a:p>
                  </a:txBody>
                  <a:tcPr marL="0" marR="0" marT="0" marB="0"/>
                </a:tc>
                <a:tc>
                  <a:txBody>
                    <a:bodyPr/>
                    <a:lstStyle/>
                    <a:p>
                      <a:pPr marL="435610">
                        <a:spcBef>
                          <a:spcPts val="35"/>
                        </a:spcBef>
                        <a:spcAft>
                          <a:spcPts val="0"/>
                        </a:spcAft>
                      </a:pPr>
                      <a:r>
                        <a:rPr lang="ru-RU" sz="3600" b="1" kern="1200" dirty="0">
                          <a:solidFill>
                            <a:srgbClr val="FFFF00"/>
                          </a:solidFill>
                          <a:effectLst/>
                          <a:latin typeface="Arial" panose="020B0604020202020204" pitchFamily="34" charset="0"/>
                          <a:ea typeface="+mn-ea"/>
                          <a:cs typeface="Arial" panose="020B0604020202020204" pitchFamily="34" charset="0"/>
                        </a:rPr>
                        <a:t>Продвинутый</a:t>
                      </a:r>
                    </a:p>
                  </a:txBody>
                  <a:tcPr marL="0" marR="0" marT="0" marB="0"/>
                </a:tc>
                <a:extLst>
                  <a:ext uri="{0D108BD9-81ED-4DB2-BD59-A6C34878D82A}">
                    <a16:rowId xmlns:a16="http://schemas.microsoft.com/office/drawing/2014/main" val="1672847852"/>
                  </a:ext>
                </a:extLst>
              </a:tr>
            </a:tbl>
          </a:graphicData>
        </a:graphic>
      </p:graphicFrame>
    </p:spTree>
    <p:extLst>
      <p:ext uri="{BB962C8B-B14F-4D97-AF65-F5344CB8AC3E}">
        <p14:creationId xmlns:p14="http://schemas.microsoft.com/office/powerpoint/2010/main" val="186447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3942E39-52A5-4DD7-A9B5-5929C8E71003}"/>
              </a:ext>
            </a:extLst>
          </p:cNvPr>
          <p:cNvSpPr txBox="1"/>
          <p:nvPr/>
        </p:nvSpPr>
        <p:spPr>
          <a:xfrm>
            <a:off x="1129831" y="1866900"/>
            <a:ext cx="11290770" cy="3693319"/>
          </a:xfrm>
          <a:prstGeom prst="rect">
            <a:avLst/>
          </a:prstGeom>
          <a:noFill/>
        </p:spPr>
        <p:txBody>
          <a:bodyPr wrap="square">
            <a:spAutoFit/>
          </a:bodyPr>
          <a:lstStyle/>
          <a:p>
            <a:pPr algn="just"/>
            <a:r>
              <a:rPr lang="ru-RU" sz="2400" dirty="0">
                <a:solidFill>
                  <a:schemeClr val="bg1"/>
                </a:solidFill>
              </a:rPr>
              <a:t>Учебный план – это структурный компонент, который определяет перечень, трудоемкость, последовательность и распределение по периодам обучения учебных предметов, курсов, дисциплин (модулей), практики, иных видов учебной деятельности и, если иное не установлено ФЗ, формы промежуточной аттестации обучающихся. </a:t>
            </a:r>
          </a:p>
          <a:p>
            <a:pPr algn="just"/>
            <a:endParaRPr lang="ru-RU" sz="2400" dirty="0">
              <a:solidFill>
                <a:schemeClr val="bg1"/>
              </a:solidFill>
            </a:endParaRPr>
          </a:p>
          <a:p>
            <a:pPr algn="just"/>
            <a:r>
              <a:rPr lang="ru-RU" i="1" dirty="0"/>
              <a:t>(Об образовании в Российской Федерации: Федеральный закон от 29 декабря 2012 г. № 273-ФЗ // Собрание законодательства Российской Федерации. – 2012. Г. 2, ст. 2, п. 22.</a:t>
            </a:r>
          </a:p>
          <a:p>
            <a:pPr algn="just"/>
            <a:endParaRPr lang="ru-RU" i="1" dirty="0"/>
          </a:p>
          <a:p>
            <a:pPr algn="just"/>
            <a:r>
              <a:rPr lang="en-US" i="1" dirty="0"/>
              <a:t>https://www.consultant.ru/document/cons_doc_LAW_140174/b819c620a8c698de35861ad4c9d9696ee0c3ee7a/</a:t>
            </a:r>
            <a:r>
              <a:rPr lang="ru-RU" i="1" dirty="0"/>
              <a:t>)</a:t>
            </a:r>
          </a:p>
        </p:txBody>
      </p:sp>
      <p:pic>
        <p:nvPicPr>
          <p:cNvPr id="6" name="Рисунок 5">
            <a:extLst>
              <a:ext uri="{FF2B5EF4-FFF2-40B4-BE49-F238E27FC236}">
                <a16:creationId xmlns:a16="http://schemas.microsoft.com/office/drawing/2014/main" id="{551D6100-4195-4E99-A326-DE9F8016C263}"/>
              </a:ext>
            </a:extLst>
          </p:cNvPr>
          <p:cNvPicPr>
            <a:picLocks noChangeAspect="1"/>
          </p:cNvPicPr>
          <p:nvPr/>
        </p:nvPicPr>
        <p:blipFill>
          <a:blip r:embed="rId2"/>
          <a:stretch>
            <a:fillRect/>
          </a:stretch>
        </p:blipFill>
        <p:spPr>
          <a:xfrm>
            <a:off x="1295400" y="6057900"/>
            <a:ext cx="11290771" cy="2682472"/>
          </a:xfrm>
          <a:prstGeom prst="rect">
            <a:avLst/>
          </a:prstGeom>
        </p:spPr>
      </p:pic>
      <p:sp>
        <p:nvSpPr>
          <p:cNvPr id="7" name="Заголовок 2">
            <a:extLst>
              <a:ext uri="{FF2B5EF4-FFF2-40B4-BE49-F238E27FC236}">
                <a16:creationId xmlns:a16="http://schemas.microsoft.com/office/drawing/2014/main" id="{9BC1D119-42CF-439C-9DF7-7C5F49F66714}"/>
              </a:ext>
            </a:extLst>
          </p:cNvPr>
          <p:cNvSpPr txBox="1">
            <a:spLocks/>
          </p:cNvSpPr>
          <p:nvPr/>
        </p:nvSpPr>
        <p:spPr>
          <a:xfrm>
            <a:off x="1491776" y="266700"/>
            <a:ext cx="10363200" cy="762000"/>
          </a:xfrm>
          <a:prstGeom prst="rect">
            <a:avLst/>
          </a:prstGeom>
          <a:solidFill>
            <a:schemeClr val="tx2">
              <a:lumMod val="40000"/>
              <a:lumOff val="60000"/>
            </a:schemeClr>
          </a:solidFill>
          <a:effectLst/>
        </p:spPr>
        <p:txBody>
          <a:bodyPr vert="horz" lIns="91440" tIns="45720" rIns="91440" bIns="45720" rtlCol="0" anchor="ctr">
            <a:normAutofit/>
          </a:bodyPr>
          <a:lstStyle>
            <a:lvl1pPr algn="l" defTabSz="6858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200" b="1" dirty="0">
                <a:solidFill>
                  <a:schemeClr val="bg1"/>
                </a:solidFill>
              </a:rPr>
              <a:t>Учебный план</a:t>
            </a:r>
          </a:p>
        </p:txBody>
      </p:sp>
    </p:spTree>
    <p:extLst>
      <p:ext uri="{BB962C8B-B14F-4D97-AF65-F5344CB8AC3E}">
        <p14:creationId xmlns:p14="http://schemas.microsoft.com/office/powerpoint/2010/main" val="52040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a:extLst>
              <a:ext uri="{FF2B5EF4-FFF2-40B4-BE49-F238E27FC236}">
                <a16:creationId xmlns:a16="http://schemas.microsoft.com/office/drawing/2014/main" id="{9462BE03-0290-453A-9D0E-FB873B2DCC10}"/>
              </a:ext>
            </a:extLst>
          </p:cNvPr>
          <p:cNvSpPr>
            <a:spLocks noGrp="1"/>
          </p:cNvSpPr>
          <p:nvPr>
            <p:ph type="subTitle" idx="1"/>
          </p:nvPr>
        </p:nvSpPr>
        <p:spPr>
          <a:xfrm>
            <a:off x="751115" y="7645723"/>
            <a:ext cx="12378221" cy="2493030"/>
          </a:xfrm>
        </p:spPr>
        <p:txBody>
          <a:bodyPr>
            <a:normAutofit fontScale="85000" lnSpcReduction="20000"/>
          </a:bodyPr>
          <a:lstStyle/>
          <a:p>
            <a:pPr algn="just"/>
            <a:r>
              <a:rPr lang="ru-RU" sz="2400" dirty="0">
                <a:solidFill>
                  <a:schemeClr val="bg1"/>
                </a:solidFill>
              </a:rPr>
              <a:t>Учебный план составляется с учетом возрастной группы детей и уровнем освоения ДОП.</a:t>
            </a:r>
          </a:p>
          <a:p>
            <a:pPr algn="just"/>
            <a:r>
              <a:rPr lang="ru-RU" sz="2400" dirty="0">
                <a:solidFill>
                  <a:schemeClr val="bg1"/>
                </a:solidFill>
              </a:rPr>
              <a:t>Тест –показывает уровень обученности (должна прослеживаться динамика усвоения ДОП на начало и конец года).</a:t>
            </a:r>
          </a:p>
          <a:p>
            <a:pPr algn="just"/>
            <a:r>
              <a:rPr lang="ru-RU" sz="2400" dirty="0">
                <a:solidFill>
                  <a:schemeClr val="bg1"/>
                </a:solidFill>
              </a:rPr>
              <a:t>ДОП носит практикоориентированный характер – это означает, что практическая деятельность должна преобладать над теорией (60, 70% практических и 40, 30% теоретических учебных часов).</a:t>
            </a:r>
          </a:p>
          <a:p>
            <a:r>
              <a:rPr lang="ru-RU" sz="2400" dirty="0">
                <a:solidFill>
                  <a:schemeClr val="bg1"/>
                </a:solidFill>
              </a:rPr>
              <a:t>Минимальный объем программы – 16 часов.</a:t>
            </a:r>
          </a:p>
          <a:p>
            <a:endParaRPr lang="ru-RU" sz="2800" dirty="0">
              <a:solidFill>
                <a:schemeClr val="bg1"/>
              </a:solidFill>
            </a:endParaRPr>
          </a:p>
          <a:p>
            <a:endParaRPr lang="ru-RU" dirty="0"/>
          </a:p>
        </p:txBody>
      </p:sp>
      <p:graphicFrame>
        <p:nvGraphicFramePr>
          <p:cNvPr id="10" name="Таблица 10">
            <a:extLst>
              <a:ext uri="{FF2B5EF4-FFF2-40B4-BE49-F238E27FC236}">
                <a16:creationId xmlns:a16="http://schemas.microsoft.com/office/drawing/2014/main" id="{721A812E-1F1B-4580-904D-35B57426A5C9}"/>
              </a:ext>
            </a:extLst>
          </p:cNvPr>
          <p:cNvGraphicFramePr>
            <a:graphicFrameLocks noGrp="1"/>
          </p:cNvGraphicFramePr>
          <p:nvPr>
            <p:extLst>
              <p:ext uri="{D42A27DB-BD31-4B8C-83A1-F6EECF244321}">
                <p14:modId xmlns:p14="http://schemas.microsoft.com/office/powerpoint/2010/main" val="1265850646"/>
              </p:ext>
            </p:extLst>
          </p:nvPr>
        </p:nvGraphicFramePr>
        <p:xfrm>
          <a:off x="762001" y="723901"/>
          <a:ext cx="12115801" cy="6665298"/>
        </p:xfrm>
        <a:graphic>
          <a:graphicData uri="http://schemas.openxmlformats.org/drawingml/2006/table">
            <a:tbl>
              <a:tblPr firstRow="1" bandRow="1">
                <a:tableStyleId>{5C22544A-7EE6-4342-B048-85BDC9FD1C3A}</a:tableStyleId>
              </a:tblPr>
              <a:tblGrid>
                <a:gridCol w="692933">
                  <a:extLst>
                    <a:ext uri="{9D8B030D-6E8A-4147-A177-3AD203B41FA5}">
                      <a16:colId xmlns:a16="http://schemas.microsoft.com/office/drawing/2014/main" val="2234257088"/>
                    </a:ext>
                  </a:extLst>
                </a:gridCol>
                <a:gridCol w="3345668">
                  <a:extLst>
                    <a:ext uri="{9D8B030D-6E8A-4147-A177-3AD203B41FA5}">
                      <a16:colId xmlns:a16="http://schemas.microsoft.com/office/drawing/2014/main" val="1630775880"/>
                    </a:ext>
                  </a:extLst>
                </a:gridCol>
                <a:gridCol w="1609840">
                  <a:extLst>
                    <a:ext uri="{9D8B030D-6E8A-4147-A177-3AD203B41FA5}">
                      <a16:colId xmlns:a16="http://schemas.microsoft.com/office/drawing/2014/main" val="2902340132"/>
                    </a:ext>
                  </a:extLst>
                </a:gridCol>
                <a:gridCol w="1931808">
                  <a:extLst>
                    <a:ext uri="{9D8B030D-6E8A-4147-A177-3AD203B41FA5}">
                      <a16:colId xmlns:a16="http://schemas.microsoft.com/office/drawing/2014/main" val="764291183"/>
                    </a:ext>
                  </a:extLst>
                </a:gridCol>
                <a:gridCol w="1763826">
                  <a:extLst>
                    <a:ext uri="{9D8B030D-6E8A-4147-A177-3AD203B41FA5}">
                      <a16:colId xmlns:a16="http://schemas.microsoft.com/office/drawing/2014/main" val="3800506300"/>
                    </a:ext>
                  </a:extLst>
                </a:gridCol>
                <a:gridCol w="2771726">
                  <a:extLst>
                    <a:ext uri="{9D8B030D-6E8A-4147-A177-3AD203B41FA5}">
                      <a16:colId xmlns:a16="http://schemas.microsoft.com/office/drawing/2014/main" val="3421482400"/>
                    </a:ext>
                  </a:extLst>
                </a:gridCol>
              </a:tblGrid>
              <a:tr h="493748">
                <a:tc rowSpan="2">
                  <a:txBody>
                    <a:bodyPr/>
                    <a:lstStyle/>
                    <a:p>
                      <a:r>
                        <a:rPr lang="ru-RU" sz="2000" dirty="0">
                          <a:solidFill>
                            <a:schemeClr val="bg1"/>
                          </a:solidFill>
                          <a:latin typeface="+mj-lt"/>
                        </a:rPr>
                        <a:t>№</a:t>
                      </a:r>
                    </a:p>
                  </a:txBody>
                  <a:tcPr>
                    <a:solidFill>
                      <a:schemeClr val="tx1">
                        <a:lumMod val="75000"/>
                      </a:schemeClr>
                    </a:solidFill>
                  </a:tcPr>
                </a:tc>
                <a:tc rowSpan="2">
                  <a:txBody>
                    <a:bodyPr/>
                    <a:lstStyle/>
                    <a:p>
                      <a:pPr algn="ctr"/>
                      <a:r>
                        <a:rPr lang="ru-RU" sz="2000" dirty="0">
                          <a:solidFill>
                            <a:schemeClr val="bg1"/>
                          </a:solidFill>
                          <a:latin typeface="+mj-lt"/>
                        </a:rPr>
                        <a:t>Название раздела/модуля/темы</a:t>
                      </a:r>
                    </a:p>
                  </a:txBody>
                  <a:tcPr>
                    <a:solidFill>
                      <a:schemeClr val="tx1">
                        <a:lumMod val="75000"/>
                      </a:schemeClr>
                    </a:solidFill>
                  </a:tcPr>
                </a:tc>
                <a:tc gridSpan="3">
                  <a:txBody>
                    <a:bodyPr/>
                    <a:lstStyle/>
                    <a:p>
                      <a:pPr algn="ctr"/>
                      <a:r>
                        <a:rPr lang="ru-RU" dirty="0">
                          <a:solidFill>
                            <a:schemeClr val="bg1"/>
                          </a:solidFill>
                          <a:latin typeface="+mj-lt"/>
                        </a:rPr>
                        <a:t>Количество часов</a:t>
                      </a:r>
                    </a:p>
                  </a:txBody>
                  <a:tcPr>
                    <a:solidFill>
                      <a:schemeClr val="tx1">
                        <a:lumMod val="75000"/>
                      </a:schemeClr>
                    </a:solidFill>
                  </a:tcPr>
                </a:tc>
                <a:tc hMerge="1">
                  <a:txBody>
                    <a:bodyPr/>
                    <a:lstStyle/>
                    <a:p>
                      <a:endParaRPr lang="ru-RU" dirty="0">
                        <a:solidFill>
                          <a:schemeClr val="bg1"/>
                        </a:solidFill>
                      </a:endParaRPr>
                    </a:p>
                  </a:txBody>
                  <a:tcPr>
                    <a:solidFill>
                      <a:schemeClr val="tx1">
                        <a:lumMod val="75000"/>
                      </a:schemeClr>
                    </a:solidFill>
                  </a:tcPr>
                </a:tc>
                <a:tc hMerge="1">
                  <a:txBody>
                    <a:bodyPr/>
                    <a:lstStyle/>
                    <a:p>
                      <a:endParaRPr lang="ru-RU" dirty="0">
                        <a:solidFill>
                          <a:schemeClr val="bg1"/>
                        </a:solidFill>
                      </a:endParaRPr>
                    </a:p>
                  </a:txBody>
                  <a:tcPr>
                    <a:solidFill>
                      <a:schemeClr val="tx1">
                        <a:lumMod val="75000"/>
                      </a:schemeClr>
                    </a:solidFill>
                  </a:tcPr>
                </a:tc>
                <a:tc rowSpan="2">
                  <a:txBody>
                    <a:bodyPr/>
                    <a:lstStyle/>
                    <a:p>
                      <a:pPr algn="ctr"/>
                      <a:r>
                        <a:rPr lang="ru-RU" sz="2000" dirty="0">
                          <a:solidFill>
                            <a:schemeClr val="bg1"/>
                          </a:solidFill>
                          <a:latin typeface="+mj-lt"/>
                        </a:rPr>
                        <a:t>Формы аттестация/контроля</a:t>
                      </a:r>
                    </a:p>
                  </a:txBody>
                  <a:tcPr>
                    <a:solidFill>
                      <a:schemeClr val="tx1">
                        <a:lumMod val="75000"/>
                      </a:schemeClr>
                    </a:solidFill>
                  </a:tcPr>
                </a:tc>
                <a:extLst>
                  <a:ext uri="{0D108BD9-81ED-4DB2-BD59-A6C34878D82A}">
                    <a16:rowId xmlns:a16="http://schemas.microsoft.com/office/drawing/2014/main" val="2172030074"/>
                  </a:ext>
                </a:extLst>
              </a:tr>
              <a:tr h="493748">
                <a:tc vMerge="1">
                  <a:txBody>
                    <a:bodyPr/>
                    <a:lstStyle/>
                    <a:p>
                      <a:endParaRPr lang="ru-RU" dirty="0"/>
                    </a:p>
                  </a:txBody>
                  <a:tcPr/>
                </a:tc>
                <a:tc vMerge="1">
                  <a:txBody>
                    <a:bodyPr/>
                    <a:lstStyle/>
                    <a:p>
                      <a:endParaRPr lang="ru-RU" dirty="0"/>
                    </a:p>
                  </a:txBody>
                  <a:tcPr/>
                </a:tc>
                <a:tc>
                  <a:txBody>
                    <a:bodyPr/>
                    <a:lstStyle/>
                    <a:p>
                      <a:pPr algn="ctr"/>
                      <a:r>
                        <a:rPr lang="ru-RU" sz="2000" dirty="0">
                          <a:latin typeface="+mj-lt"/>
                        </a:rPr>
                        <a:t>Всего</a:t>
                      </a:r>
                    </a:p>
                  </a:txBody>
                  <a:tcPr/>
                </a:tc>
                <a:tc>
                  <a:txBody>
                    <a:bodyPr/>
                    <a:lstStyle/>
                    <a:p>
                      <a:pPr algn="ctr"/>
                      <a:r>
                        <a:rPr lang="ru-RU" sz="2000" dirty="0">
                          <a:latin typeface="+mj-lt"/>
                        </a:rPr>
                        <a:t>Теория</a:t>
                      </a:r>
                    </a:p>
                  </a:txBody>
                  <a:tcPr/>
                </a:tc>
                <a:tc>
                  <a:txBody>
                    <a:bodyPr/>
                    <a:lstStyle/>
                    <a:p>
                      <a:pPr algn="ctr"/>
                      <a:r>
                        <a:rPr lang="ru-RU" sz="2000" dirty="0">
                          <a:latin typeface="+mj-lt"/>
                        </a:rPr>
                        <a:t>Практика</a:t>
                      </a:r>
                    </a:p>
                  </a:txBody>
                  <a:tcPr/>
                </a:tc>
                <a:tc vMerge="1">
                  <a:txBody>
                    <a:bodyPr/>
                    <a:lstStyle/>
                    <a:p>
                      <a:endParaRPr lang="ru-RU" dirty="0"/>
                    </a:p>
                  </a:txBody>
                  <a:tcPr/>
                </a:tc>
                <a:extLst>
                  <a:ext uri="{0D108BD9-81ED-4DB2-BD59-A6C34878D82A}">
                    <a16:rowId xmlns:a16="http://schemas.microsoft.com/office/drawing/2014/main" val="2616826983"/>
                  </a:ext>
                </a:extLst>
              </a:tr>
              <a:tr h="1144960">
                <a:tc>
                  <a:txBody>
                    <a:bodyPr/>
                    <a:lstStyle/>
                    <a:p>
                      <a:r>
                        <a:rPr lang="ru-RU" sz="2000" dirty="0"/>
                        <a:t>1</a:t>
                      </a:r>
                    </a:p>
                  </a:txBody>
                  <a:tcPr/>
                </a:tc>
                <a:tc>
                  <a:txBody>
                    <a:bodyPr/>
                    <a:lstStyle/>
                    <a:p>
                      <a:r>
                        <a:rPr lang="ru-RU" sz="2000" dirty="0"/>
                        <a:t>Введение в программу </a:t>
                      </a:r>
                      <a:r>
                        <a:rPr lang="ru-RU" sz="1600" dirty="0"/>
                        <a:t>(вводное занятие, собеседование с родителями, техника безопасности)</a:t>
                      </a:r>
                    </a:p>
                  </a:txBody>
                  <a:tcPr/>
                </a:tc>
                <a:tc>
                  <a:txBody>
                    <a:bodyPr/>
                    <a:lstStyle/>
                    <a:p>
                      <a:pPr algn="ctr"/>
                      <a:r>
                        <a:rPr lang="ru-RU" sz="2000" dirty="0"/>
                        <a:t>2</a:t>
                      </a:r>
                    </a:p>
                  </a:txBody>
                  <a:tcPr/>
                </a:tc>
                <a:tc>
                  <a:txBody>
                    <a:bodyPr/>
                    <a:lstStyle/>
                    <a:p>
                      <a:pPr algn="ctr"/>
                      <a:r>
                        <a:rPr lang="ru-RU" sz="2000" dirty="0"/>
                        <a:t>2</a:t>
                      </a:r>
                    </a:p>
                  </a:txBody>
                  <a:tcPr/>
                </a:tc>
                <a:tc>
                  <a:txBody>
                    <a:bodyPr/>
                    <a:lstStyle/>
                    <a:p>
                      <a:pPr algn="ctr"/>
                      <a:endParaRPr lang="ru-RU" sz="2000" dirty="0"/>
                    </a:p>
                  </a:txBody>
                  <a:tcPr/>
                </a:tc>
                <a:tc>
                  <a:txBody>
                    <a:bodyPr/>
                    <a:lstStyle/>
                    <a:p>
                      <a:r>
                        <a:rPr lang="ru-RU" sz="2000" dirty="0"/>
                        <a:t>Опрос, входящая диагностика</a:t>
                      </a:r>
                    </a:p>
                  </a:txBody>
                  <a:tcPr/>
                </a:tc>
                <a:extLst>
                  <a:ext uri="{0D108BD9-81ED-4DB2-BD59-A6C34878D82A}">
                    <a16:rowId xmlns:a16="http://schemas.microsoft.com/office/drawing/2014/main" val="1779649187"/>
                  </a:ext>
                </a:extLst>
              </a:tr>
              <a:tr h="1291125">
                <a:tc>
                  <a:txBody>
                    <a:bodyPr/>
                    <a:lstStyle/>
                    <a:p>
                      <a:r>
                        <a:rPr lang="ru-RU" sz="2000" dirty="0"/>
                        <a:t>2</a:t>
                      </a:r>
                    </a:p>
                  </a:txBody>
                  <a:tcPr/>
                </a:tc>
                <a:tc>
                  <a:txBody>
                    <a:bodyPr/>
                    <a:lstStyle/>
                    <a:p>
                      <a:r>
                        <a:rPr lang="ru-RU" sz="2000" dirty="0"/>
                        <a:t>Общая физическая подготовка</a:t>
                      </a:r>
                    </a:p>
                  </a:txBody>
                  <a:tcPr/>
                </a:tc>
                <a:tc>
                  <a:txBody>
                    <a:bodyPr/>
                    <a:lstStyle/>
                    <a:p>
                      <a:pPr algn="ctr"/>
                      <a:r>
                        <a:rPr lang="ru-RU" sz="2000" dirty="0"/>
                        <a:t>60</a:t>
                      </a:r>
                    </a:p>
                  </a:txBody>
                  <a:tcPr/>
                </a:tc>
                <a:tc>
                  <a:txBody>
                    <a:bodyPr/>
                    <a:lstStyle/>
                    <a:p>
                      <a:pPr algn="ctr"/>
                      <a:r>
                        <a:rPr lang="ru-RU" sz="2000" dirty="0"/>
                        <a:t>10</a:t>
                      </a:r>
                    </a:p>
                  </a:txBody>
                  <a:tcPr/>
                </a:tc>
                <a:tc>
                  <a:txBody>
                    <a:bodyPr/>
                    <a:lstStyle/>
                    <a:p>
                      <a:pPr algn="ctr"/>
                      <a:r>
                        <a:rPr lang="ru-RU" sz="2000" dirty="0"/>
                        <a:t>50</a:t>
                      </a:r>
                    </a:p>
                  </a:txBody>
                  <a:tcPr/>
                </a:tc>
                <a:tc>
                  <a:txBody>
                    <a:bodyPr/>
                    <a:lstStyle/>
                    <a:p>
                      <a:r>
                        <a:rPr lang="ru-RU" sz="2000" dirty="0"/>
                        <a:t>Тест.</a:t>
                      </a:r>
                    </a:p>
                    <a:p>
                      <a:r>
                        <a:rPr lang="ru-RU" sz="2000" dirty="0"/>
                        <a:t>Сдача нормативов ФП в соответствии с возрастом</a:t>
                      </a:r>
                    </a:p>
                  </a:txBody>
                  <a:tcPr/>
                </a:tc>
                <a:extLst>
                  <a:ext uri="{0D108BD9-81ED-4DB2-BD59-A6C34878D82A}">
                    <a16:rowId xmlns:a16="http://schemas.microsoft.com/office/drawing/2014/main" val="4040492838"/>
                  </a:ext>
                </a:extLst>
              </a:tr>
              <a:tr h="803907">
                <a:tc>
                  <a:txBody>
                    <a:bodyPr/>
                    <a:lstStyle/>
                    <a:p>
                      <a:r>
                        <a:rPr lang="ru-RU" sz="2000" dirty="0"/>
                        <a:t>3</a:t>
                      </a:r>
                    </a:p>
                  </a:txBody>
                  <a:tcPr/>
                </a:tc>
                <a:tc>
                  <a:txBody>
                    <a:bodyPr/>
                    <a:lstStyle/>
                    <a:p>
                      <a:r>
                        <a:rPr lang="ru-RU" sz="2000" dirty="0"/>
                        <a:t>Специальная физическая подготовка</a:t>
                      </a:r>
                    </a:p>
                  </a:txBody>
                  <a:tcPr/>
                </a:tc>
                <a:tc>
                  <a:txBody>
                    <a:bodyPr/>
                    <a:lstStyle/>
                    <a:p>
                      <a:pPr algn="ctr"/>
                      <a:r>
                        <a:rPr lang="ru-RU" sz="2000" dirty="0"/>
                        <a:t>60</a:t>
                      </a:r>
                    </a:p>
                  </a:txBody>
                  <a:tcPr/>
                </a:tc>
                <a:tc>
                  <a:txBody>
                    <a:bodyPr/>
                    <a:lstStyle/>
                    <a:p>
                      <a:pPr algn="ctr"/>
                      <a:r>
                        <a:rPr lang="ru-RU" sz="2000" dirty="0"/>
                        <a:t>10</a:t>
                      </a:r>
                    </a:p>
                  </a:txBody>
                  <a:tcPr/>
                </a:tc>
                <a:tc>
                  <a:txBody>
                    <a:bodyPr/>
                    <a:lstStyle/>
                    <a:p>
                      <a:pPr algn="ctr"/>
                      <a:r>
                        <a:rPr lang="ru-RU" sz="2000" dirty="0"/>
                        <a:t>50</a:t>
                      </a:r>
                    </a:p>
                  </a:txBody>
                  <a:tcPr/>
                </a:tc>
                <a:tc>
                  <a:txBody>
                    <a:bodyPr/>
                    <a:lstStyle/>
                    <a:p>
                      <a:r>
                        <a:rPr lang="ru-RU" sz="2000" dirty="0"/>
                        <a:t>Тест, зачет </a:t>
                      </a:r>
                    </a:p>
                  </a:txBody>
                  <a:tcPr/>
                </a:tc>
                <a:extLst>
                  <a:ext uri="{0D108BD9-81ED-4DB2-BD59-A6C34878D82A}">
                    <a16:rowId xmlns:a16="http://schemas.microsoft.com/office/drawing/2014/main" val="2696596542"/>
                  </a:ext>
                </a:extLst>
              </a:tr>
              <a:tr h="1047517">
                <a:tc>
                  <a:txBody>
                    <a:bodyPr/>
                    <a:lstStyle/>
                    <a:p>
                      <a:r>
                        <a:rPr lang="ru-RU" sz="2000" dirty="0"/>
                        <a:t>4</a:t>
                      </a:r>
                    </a:p>
                  </a:txBody>
                  <a:tcPr/>
                </a:tc>
                <a:tc>
                  <a:txBody>
                    <a:bodyPr/>
                    <a:lstStyle/>
                    <a:p>
                      <a:r>
                        <a:rPr lang="ru-RU" sz="2000" dirty="0"/>
                        <a:t>Основы гигиены и самоконтроля физического состояния</a:t>
                      </a:r>
                    </a:p>
                  </a:txBody>
                  <a:tcPr/>
                </a:tc>
                <a:tc>
                  <a:txBody>
                    <a:bodyPr/>
                    <a:lstStyle/>
                    <a:p>
                      <a:pPr algn="ctr"/>
                      <a:r>
                        <a:rPr lang="ru-RU" sz="2000" dirty="0"/>
                        <a:t>20</a:t>
                      </a:r>
                    </a:p>
                  </a:txBody>
                  <a:tcPr/>
                </a:tc>
                <a:tc>
                  <a:txBody>
                    <a:bodyPr/>
                    <a:lstStyle/>
                    <a:p>
                      <a:pPr algn="ctr"/>
                      <a:r>
                        <a:rPr lang="ru-RU" sz="2000" dirty="0"/>
                        <a:t>10</a:t>
                      </a:r>
                    </a:p>
                  </a:txBody>
                  <a:tcPr/>
                </a:tc>
                <a:tc>
                  <a:txBody>
                    <a:bodyPr/>
                    <a:lstStyle/>
                    <a:p>
                      <a:pPr algn="ctr"/>
                      <a:r>
                        <a:rPr lang="ru-RU" sz="2000" dirty="0"/>
                        <a:t>10</a:t>
                      </a:r>
                    </a:p>
                  </a:txBody>
                  <a:tcPr/>
                </a:tc>
                <a:tc>
                  <a:txBody>
                    <a:bodyPr/>
                    <a:lstStyle/>
                    <a:p>
                      <a:r>
                        <a:rPr lang="ru-RU" sz="2000" dirty="0"/>
                        <a:t>Тест</a:t>
                      </a:r>
                    </a:p>
                  </a:txBody>
                  <a:tcPr/>
                </a:tc>
                <a:extLst>
                  <a:ext uri="{0D108BD9-81ED-4DB2-BD59-A6C34878D82A}">
                    <a16:rowId xmlns:a16="http://schemas.microsoft.com/office/drawing/2014/main" val="2869191094"/>
                  </a:ext>
                </a:extLst>
              </a:tr>
              <a:tr h="1125794">
                <a:tc>
                  <a:txBody>
                    <a:bodyPr/>
                    <a:lstStyle/>
                    <a:p>
                      <a:r>
                        <a:rPr lang="ru-RU" sz="2000" dirty="0"/>
                        <a:t>5</a:t>
                      </a:r>
                    </a:p>
                  </a:txBody>
                  <a:tcPr/>
                </a:tc>
                <a:tc>
                  <a:txBody>
                    <a:bodyPr/>
                    <a:lstStyle/>
                    <a:p>
                      <a:r>
                        <a:rPr lang="ru-RU" sz="2000" dirty="0"/>
                        <a:t>Итоговое занятие</a:t>
                      </a:r>
                    </a:p>
                  </a:txBody>
                  <a:tcPr/>
                </a:tc>
                <a:tc>
                  <a:txBody>
                    <a:bodyPr/>
                    <a:lstStyle/>
                    <a:p>
                      <a:pPr algn="ctr"/>
                      <a:r>
                        <a:rPr lang="ru-RU" sz="2000" dirty="0"/>
                        <a:t>2</a:t>
                      </a:r>
                    </a:p>
                  </a:txBody>
                  <a:tcPr/>
                </a:tc>
                <a:tc>
                  <a:txBody>
                    <a:bodyPr/>
                    <a:lstStyle/>
                    <a:p>
                      <a:pPr algn="ctr"/>
                      <a:r>
                        <a:rPr lang="ru-RU" sz="2000" dirty="0"/>
                        <a:t>1</a:t>
                      </a:r>
                    </a:p>
                  </a:txBody>
                  <a:tcPr/>
                </a:tc>
                <a:tc>
                  <a:txBody>
                    <a:bodyPr/>
                    <a:lstStyle/>
                    <a:p>
                      <a:pPr algn="ctr"/>
                      <a:r>
                        <a:rPr lang="ru-RU" sz="2000" dirty="0"/>
                        <a:t>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ru-RU" sz="2000" dirty="0"/>
                        <a:t>Тест. Участие в соревнованиях</a:t>
                      </a:r>
                    </a:p>
                    <a:p>
                      <a:endParaRPr lang="ru-RU" sz="2000" dirty="0"/>
                    </a:p>
                  </a:txBody>
                  <a:tcPr/>
                </a:tc>
                <a:extLst>
                  <a:ext uri="{0D108BD9-81ED-4DB2-BD59-A6C34878D82A}">
                    <a16:rowId xmlns:a16="http://schemas.microsoft.com/office/drawing/2014/main" val="159430627"/>
                  </a:ext>
                </a:extLst>
              </a:tr>
            </a:tbl>
          </a:graphicData>
        </a:graphic>
      </p:graphicFrame>
      <p:sp>
        <p:nvSpPr>
          <p:cNvPr id="6" name="TextBox 5">
            <a:extLst>
              <a:ext uri="{FF2B5EF4-FFF2-40B4-BE49-F238E27FC236}">
                <a16:creationId xmlns:a16="http://schemas.microsoft.com/office/drawing/2014/main" id="{12702E13-CB9C-489B-B927-E636CE27C80D}"/>
              </a:ext>
            </a:extLst>
          </p:cNvPr>
          <p:cNvSpPr txBox="1"/>
          <p:nvPr/>
        </p:nvSpPr>
        <p:spPr>
          <a:xfrm>
            <a:off x="3155769" y="138450"/>
            <a:ext cx="6871062" cy="523220"/>
          </a:xfrm>
          <a:prstGeom prst="rect">
            <a:avLst/>
          </a:prstGeom>
          <a:noFill/>
        </p:spPr>
        <p:txBody>
          <a:bodyPr wrap="square">
            <a:spAutoFit/>
          </a:bodyPr>
          <a:lstStyle/>
          <a:p>
            <a:pPr algn="ctr"/>
            <a:r>
              <a:rPr lang="ru-RU" sz="2800" b="1" dirty="0">
                <a:solidFill>
                  <a:schemeClr val="bg1"/>
                </a:solidFill>
                <a:latin typeface="+mj-lt"/>
              </a:rPr>
              <a:t>Учебный план</a:t>
            </a:r>
          </a:p>
        </p:txBody>
      </p:sp>
    </p:spTree>
    <p:extLst>
      <p:ext uri="{BB962C8B-B14F-4D97-AF65-F5344CB8AC3E}">
        <p14:creationId xmlns:p14="http://schemas.microsoft.com/office/powerpoint/2010/main" val="4230056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332217D-DD27-46D6-8738-DDB67A0E23DF}"/>
              </a:ext>
            </a:extLst>
          </p:cNvPr>
          <p:cNvSpPr>
            <a:spLocks noGrp="1"/>
          </p:cNvSpPr>
          <p:nvPr>
            <p:ph idx="1"/>
          </p:nvPr>
        </p:nvSpPr>
        <p:spPr>
          <a:xfrm>
            <a:off x="895350" y="1409700"/>
            <a:ext cx="12211050" cy="8229599"/>
          </a:xfrm>
        </p:spPr>
        <p:txBody>
          <a:bodyPr>
            <a:noAutofit/>
          </a:bodyPr>
          <a:lstStyle/>
          <a:p>
            <a:pPr marL="0" indent="0" algn="just">
              <a:buNone/>
            </a:pPr>
            <a:r>
              <a:rPr lang="ru-RU" sz="3200" b="1" dirty="0">
                <a:solidFill>
                  <a:schemeClr val="bg1"/>
                </a:solidFill>
              </a:rPr>
              <a:t>Содержание программы - </a:t>
            </a:r>
            <a:r>
              <a:rPr lang="ru-RU" sz="3200" dirty="0">
                <a:solidFill>
                  <a:schemeClr val="bg1"/>
                </a:solidFill>
              </a:rPr>
              <a:t>это реферативное описание разделов и тем программы, включая описание теоретической и практической частей, а также формы контроля/аттестаций, соответствующие каждой теме.</a:t>
            </a:r>
          </a:p>
          <a:p>
            <a:pPr marL="0" indent="0" algn="ctr">
              <a:buNone/>
            </a:pPr>
            <a:r>
              <a:rPr lang="ru-RU" sz="3200" b="1" dirty="0">
                <a:solidFill>
                  <a:schemeClr val="bg1"/>
                </a:solidFill>
              </a:rPr>
              <a:t>Пример представления содержания ДОП</a:t>
            </a:r>
          </a:p>
          <a:p>
            <a:pPr marL="0" indent="0">
              <a:buNone/>
            </a:pPr>
            <a:r>
              <a:rPr lang="ru-RU" sz="3200" b="1" dirty="0">
                <a:solidFill>
                  <a:schemeClr val="bg1"/>
                </a:solidFill>
              </a:rPr>
              <a:t>Раздел 1.</a:t>
            </a:r>
            <a:r>
              <a:rPr lang="ru-RU" sz="3200" dirty="0">
                <a:solidFill>
                  <a:schemeClr val="bg1"/>
                </a:solidFill>
              </a:rPr>
              <a:t> Общая физическая подготовка (ОФП).</a:t>
            </a:r>
          </a:p>
          <a:p>
            <a:pPr marL="0" indent="0">
              <a:buNone/>
            </a:pPr>
            <a:r>
              <a:rPr lang="ru-RU" sz="3200" b="1" dirty="0">
                <a:solidFill>
                  <a:schemeClr val="bg1"/>
                </a:solidFill>
              </a:rPr>
              <a:t>Теория. </a:t>
            </a:r>
            <a:r>
              <a:rPr lang="ru-RU" sz="3200" dirty="0">
                <a:solidFill>
                  <a:schemeClr val="bg1"/>
                </a:solidFill>
              </a:rPr>
              <a:t>Понятие ОФП. Функции ОФП.</a:t>
            </a:r>
          </a:p>
          <a:p>
            <a:pPr marL="0" indent="0">
              <a:buNone/>
            </a:pPr>
            <a:r>
              <a:rPr lang="ru-RU" sz="3200" b="1" dirty="0">
                <a:solidFill>
                  <a:schemeClr val="bg1"/>
                </a:solidFill>
              </a:rPr>
              <a:t>Практика. </a:t>
            </a:r>
            <a:r>
              <a:rPr lang="ru-RU" sz="3200" dirty="0">
                <a:solidFill>
                  <a:schemeClr val="bg1"/>
                </a:solidFill>
              </a:rPr>
              <a:t>Освоение навыков физической подготовки: бег по прямой, бег приставными шагами, бег с высоко поднятыми коленями, челночный бег, кувырки вперед и назад, приседание на месте, прыжки вверх и др. Эстафета. Спортивные игры.</a:t>
            </a:r>
          </a:p>
          <a:p>
            <a:pPr marL="0" indent="0">
              <a:buNone/>
            </a:pPr>
            <a:r>
              <a:rPr lang="ru-RU" sz="3200" b="1" dirty="0">
                <a:solidFill>
                  <a:schemeClr val="bg1"/>
                </a:solidFill>
              </a:rPr>
              <a:t>Форма контроля. </a:t>
            </a:r>
            <a:r>
              <a:rPr lang="ru-RU" sz="3200" dirty="0">
                <a:solidFill>
                  <a:schemeClr val="bg1"/>
                </a:solidFill>
              </a:rPr>
              <a:t>Опрос. Зачет.</a:t>
            </a:r>
          </a:p>
          <a:p>
            <a:pPr marL="0" indent="0">
              <a:buNone/>
            </a:pPr>
            <a:r>
              <a:rPr lang="ru-RU" sz="2400" dirty="0">
                <a:solidFill>
                  <a:schemeClr val="bg1"/>
                </a:solidFill>
              </a:rPr>
              <a:t>Содержание ДОП должно совпадать с учебным планом.</a:t>
            </a:r>
          </a:p>
        </p:txBody>
      </p:sp>
      <p:sp>
        <p:nvSpPr>
          <p:cNvPr id="4" name="Заголовок 2">
            <a:extLst>
              <a:ext uri="{FF2B5EF4-FFF2-40B4-BE49-F238E27FC236}">
                <a16:creationId xmlns:a16="http://schemas.microsoft.com/office/drawing/2014/main" id="{ABBF9FD5-86BD-4889-9786-3D61FE75E3A7}"/>
              </a:ext>
            </a:extLst>
          </p:cNvPr>
          <p:cNvSpPr txBox="1">
            <a:spLocks/>
          </p:cNvSpPr>
          <p:nvPr/>
        </p:nvSpPr>
        <p:spPr>
          <a:xfrm>
            <a:off x="962026" y="647700"/>
            <a:ext cx="11791948" cy="927098"/>
          </a:xfrm>
          <a:prstGeom prst="rect">
            <a:avLst/>
          </a:prstGeom>
          <a:solidFill>
            <a:schemeClr val="tx2">
              <a:lumMod val="40000"/>
              <a:lumOff val="60000"/>
            </a:schemeClr>
          </a:solidFill>
          <a:effectLst/>
        </p:spPr>
        <p:txBody>
          <a:bodyPr vert="horz" lIns="91440" tIns="45720" rIns="91440" bIns="45720" rtlCol="0" anchor="ctr">
            <a:normAutofit/>
          </a:bodyPr>
          <a:lstStyle>
            <a:lvl1pPr algn="l" defTabSz="6858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ru-RU" sz="3600" b="1">
                <a:solidFill>
                  <a:schemeClr val="bg1"/>
                </a:solidFill>
              </a:rPr>
              <a:t>Содержание программы</a:t>
            </a:r>
            <a:endParaRPr lang="ru-RU" sz="3600" b="1" dirty="0">
              <a:solidFill>
                <a:schemeClr val="bg1"/>
              </a:solidFill>
            </a:endParaRPr>
          </a:p>
        </p:txBody>
      </p:sp>
    </p:spTree>
    <p:extLst>
      <p:ext uri="{BB962C8B-B14F-4D97-AF65-F5344CB8AC3E}">
        <p14:creationId xmlns:p14="http://schemas.microsoft.com/office/powerpoint/2010/main" val="3811393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E1136EF-9820-4DE2-8905-7923C640B84F}"/>
              </a:ext>
            </a:extLst>
          </p:cNvPr>
          <p:cNvSpPr>
            <a:spLocks noGrp="1"/>
          </p:cNvSpPr>
          <p:nvPr>
            <p:ph type="ctrTitle"/>
          </p:nvPr>
        </p:nvSpPr>
        <p:spPr>
          <a:xfrm>
            <a:off x="1428750" y="450975"/>
            <a:ext cx="10858499" cy="685799"/>
          </a:xfrm>
          <a:solidFill>
            <a:schemeClr val="tx2">
              <a:lumMod val="40000"/>
              <a:lumOff val="60000"/>
            </a:schemeClr>
          </a:solidFill>
        </p:spPr>
        <p:txBody>
          <a:bodyPr>
            <a:normAutofit fontScale="90000"/>
          </a:bodyPr>
          <a:lstStyle/>
          <a:p>
            <a:pPr algn="ctr"/>
            <a:r>
              <a:rPr lang="ru-RU" sz="4000" b="1" dirty="0">
                <a:solidFill>
                  <a:schemeClr val="bg1"/>
                </a:solidFill>
              </a:rPr>
              <a:t>Планируемые результаты</a:t>
            </a:r>
          </a:p>
        </p:txBody>
      </p:sp>
      <p:sp>
        <p:nvSpPr>
          <p:cNvPr id="4" name="Подзаголовок 3">
            <a:extLst>
              <a:ext uri="{FF2B5EF4-FFF2-40B4-BE49-F238E27FC236}">
                <a16:creationId xmlns:a16="http://schemas.microsoft.com/office/drawing/2014/main" id="{598CA3AF-62FA-4A0B-839D-53E7F3965F0F}"/>
              </a:ext>
            </a:extLst>
          </p:cNvPr>
          <p:cNvSpPr>
            <a:spLocks noGrp="1"/>
          </p:cNvSpPr>
          <p:nvPr>
            <p:ph type="subTitle" idx="1"/>
          </p:nvPr>
        </p:nvSpPr>
        <p:spPr>
          <a:xfrm>
            <a:off x="762000" y="1943100"/>
            <a:ext cx="12039600" cy="7162800"/>
          </a:xfrm>
        </p:spPr>
        <p:txBody>
          <a:bodyPr>
            <a:normAutofit fontScale="85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00" cap="none" spc="0" normalizeH="0" baseline="0" noProof="0" dirty="0">
                <a:ln>
                  <a:noFill/>
                </a:ln>
                <a:solidFill>
                  <a:prstClr val="black"/>
                </a:solidFill>
                <a:effectLst/>
                <a:uLnTx/>
                <a:uFillTx/>
                <a:ea typeface="+mn-ea"/>
                <a:cs typeface="Arial" panose="020B0604020202020204" pitchFamily="34" charset="0"/>
              </a:rPr>
              <a:t>Ожидаемые результаты должны быть соотнесены с формулировкой задач.</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00" cap="none" spc="0" normalizeH="0" baseline="0" noProof="0" dirty="0">
                <a:ln>
                  <a:noFill/>
                </a:ln>
                <a:solidFill>
                  <a:prstClr val="black"/>
                </a:solidFill>
                <a:effectLst/>
                <a:uLnTx/>
                <a:uFillTx/>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00" cap="none" spc="0" normalizeH="0" baseline="0" noProof="0" dirty="0">
                <a:ln>
                  <a:noFill/>
                </a:ln>
                <a:solidFill>
                  <a:prstClr val="black"/>
                </a:solidFill>
                <a:effectLst/>
                <a:uLnTx/>
                <a:uFillTx/>
                <a:ea typeface="+mn-ea"/>
                <a:cs typeface="Arial" panose="020B0604020202020204" pitchFamily="34" charset="0"/>
              </a:rPr>
              <a:t>Задачи=результаты</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800" b="1" i="0" u="none" strike="noStrike" kern="100" cap="none" spc="0" normalizeH="0" baseline="0" noProof="0" dirty="0">
                <a:ln>
                  <a:noFill/>
                </a:ln>
                <a:solidFill>
                  <a:prstClr val="black"/>
                </a:solidFill>
                <a:effectLst/>
                <a:uLnTx/>
                <a:uFillTx/>
                <a:ea typeface="+mn-ea"/>
                <a:cs typeface="Arial" panose="020B0604020202020204" pitchFamily="34" charset="0"/>
              </a:rPr>
              <a:t>Расписываются по годам и уровням обучения.</a:t>
            </a:r>
            <a:r>
              <a:rPr kumimoji="0" lang="ru-RU" sz="2800" b="0" i="0" u="none" strike="noStrike" kern="100" cap="none" spc="0" normalizeH="0" baseline="0" noProof="0" dirty="0">
                <a:ln>
                  <a:noFill/>
                </a:ln>
                <a:solidFill>
                  <a:prstClr val="black"/>
                </a:solidFill>
                <a:effectLst/>
                <a:uLnTx/>
                <a:uFillTx/>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00" cap="none" spc="0" normalizeH="0" baseline="0" noProof="0" dirty="0">
                <a:ln>
                  <a:noFill/>
                </a:ln>
                <a:solidFill>
                  <a:prstClr val="black"/>
                </a:solidFill>
                <a:effectLst/>
                <a:uLnTx/>
                <a:uFillTx/>
                <a:ea typeface="+mn-ea"/>
                <a:cs typeface="Arial" panose="020B0604020202020204" pitchFamily="34" charset="0"/>
              </a:rPr>
              <a:t>Результаты должны отражать предметные, метапредметные и личностные достижения обучающихся.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00" cap="none" spc="0" normalizeH="0" baseline="0" noProof="0" dirty="0">
                <a:ln>
                  <a:noFill/>
                </a:ln>
                <a:solidFill>
                  <a:srgbClr val="FF0000"/>
                </a:solidFill>
                <a:effectLst/>
                <a:uLnTx/>
                <a:uFillTx/>
                <a:ea typeface="+mn-ea"/>
                <a:cs typeface="Arial" panose="020B0604020202020204" pitchFamily="34" charset="0"/>
              </a:rPr>
              <a:t>Предметные результаты </a:t>
            </a:r>
            <a:r>
              <a:rPr kumimoji="0" lang="ru-RU" sz="2800" b="0" i="1" u="none" strike="noStrike" kern="100" cap="none" spc="0" normalizeH="0" baseline="0" noProof="0" dirty="0">
                <a:ln>
                  <a:noFill/>
                </a:ln>
                <a:solidFill>
                  <a:prstClr val="black"/>
                </a:solidFill>
                <a:effectLst/>
                <a:uLnTx/>
                <a:uFillTx/>
                <a:ea typeface="+mn-ea"/>
                <a:cs typeface="Arial" panose="020B0604020202020204" pitchFamily="34" charset="0"/>
              </a:rPr>
              <a:t>– это усвоение обучающимися конкретных элементов изучаемого вида деятельности, то есть знаний, умений, навыков, компетенций, опыта решения проблем, социального опыта, опыта творческой деятельности.</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00" cap="none" spc="0" normalizeH="0" baseline="0" noProof="0" dirty="0">
                <a:ln>
                  <a:noFill/>
                </a:ln>
                <a:solidFill>
                  <a:srgbClr val="FF0000"/>
                </a:solidFill>
                <a:effectLst/>
                <a:uLnTx/>
                <a:uFillTx/>
                <a:ea typeface="+mn-ea"/>
                <a:cs typeface="Arial" panose="020B0604020202020204" pitchFamily="34" charset="0"/>
              </a:rPr>
              <a:t>Метапредметные результаты </a:t>
            </a:r>
            <a:r>
              <a:rPr kumimoji="0" lang="ru-RU" sz="2800" b="0" i="1" u="none" strike="noStrike" kern="100" cap="none" spc="0" normalizeH="0" baseline="0" noProof="0" dirty="0">
                <a:ln>
                  <a:noFill/>
                </a:ln>
                <a:solidFill>
                  <a:prstClr val="black"/>
                </a:solidFill>
                <a:effectLst/>
                <a:uLnTx/>
                <a:uFillTx/>
                <a:ea typeface="+mn-ea"/>
                <a:cs typeface="Arial" panose="020B0604020202020204" pitchFamily="34" charset="0"/>
              </a:rPr>
              <a:t>– это способы деятельности, освоенные обучающимися, применимые как в рамках образовательного процесса, так и при решении проблем в реальных жизненных ситуациях.</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800" b="1" i="1" u="none" strike="noStrike" kern="100" cap="none" spc="0" normalizeH="0" baseline="0" noProof="0" dirty="0">
                <a:ln>
                  <a:noFill/>
                </a:ln>
                <a:solidFill>
                  <a:srgbClr val="FF0000"/>
                </a:solidFill>
                <a:effectLst/>
                <a:uLnTx/>
                <a:uFillTx/>
                <a:ea typeface="+mn-ea"/>
                <a:cs typeface="Arial" panose="020B0604020202020204" pitchFamily="34" charset="0"/>
              </a:rPr>
              <a:t>Личностные</a:t>
            </a:r>
            <a:r>
              <a:rPr kumimoji="0" lang="ru-RU" sz="2800" b="0" i="1" u="none" strike="noStrike" kern="100" cap="none" spc="0" normalizeH="0" baseline="0" noProof="0" dirty="0">
                <a:ln>
                  <a:noFill/>
                </a:ln>
                <a:solidFill>
                  <a:prstClr val="black"/>
                </a:solidFill>
                <a:effectLst/>
                <a:uLnTx/>
                <a:uFillTx/>
                <a:ea typeface="+mn-ea"/>
                <a:cs typeface="Arial" panose="020B0604020202020204" pitchFamily="34" charset="0"/>
              </a:rPr>
              <a:t> – это сформировавшаяся в образовательном процессе система ценностных отношений обучающегося к себе, другим участникам образовательного процесса, самому образовательному процессу, объектам познания, результатам образовательной деятельности.</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800" b="0" i="1" u="none" strike="noStrike" kern="1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100" b="0" i="0" u="none" strike="noStrike" kern="100" cap="none" spc="0" normalizeH="0" baseline="0" noProof="0" dirty="0">
                <a:ln>
                  <a:noFill/>
                </a:ln>
                <a:solidFill>
                  <a:prstClr val="black"/>
                </a:solidFill>
                <a:effectLst/>
                <a:uLnTx/>
                <a:uFillTx/>
                <a:ea typeface="+mn-ea"/>
                <a:cs typeface="Arial" panose="020B0604020202020204" pitchFamily="34" charset="0"/>
              </a:rPr>
              <a:t> </a:t>
            </a:r>
            <a:r>
              <a:rPr kumimoji="0" lang="ru-RU" sz="2800" b="1" i="0" u="none" strike="noStrike" kern="100" cap="none" spc="0" normalizeH="0" baseline="0" noProof="0" dirty="0">
                <a:ln>
                  <a:noFill/>
                </a:ln>
                <a:solidFill>
                  <a:prstClr val="black"/>
                </a:solidFill>
                <a:effectLst/>
                <a:uLnTx/>
                <a:uFillTx/>
                <a:ea typeface="+mn-ea"/>
                <a:cs typeface="Arial" panose="020B0604020202020204" pitchFamily="34" charset="0"/>
              </a:rPr>
              <a:t>Для описания результатов рекомендуются такие формулировки: «будут знать…», «будут уметь…», «научатся…», «будут демонстрировать…», «смогут выполнить…», «смогут показать…» и т. п.</a:t>
            </a:r>
            <a:endParaRPr kumimoji="0" lang="ru-RU" sz="2800" b="1" i="0" u="none" strike="noStrike" kern="100" cap="none" spc="0" normalizeH="0" baseline="0" noProof="0" dirty="0">
              <a:ln>
                <a:noFill/>
              </a:ln>
              <a:solidFill>
                <a:prstClr val="black"/>
              </a:solidFill>
              <a:effectLst/>
              <a:uLnTx/>
              <a:uFillTx/>
              <a:ea typeface="Calibri" panose="020F050202020403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2492521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57E7-8CD7-121D-43A1-7FC71F8FA44D}"/>
            </a:ext>
          </a:extLst>
        </p:cNvPr>
        <p:cNvGrpSpPr/>
        <p:nvPr/>
      </p:nvGrpSpPr>
      <p:grpSpPr>
        <a:xfrm>
          <a:off x="0" y="0"/>
          <a:ext cx="0" cy="0"/>
          <a:chOff x="0" y="0"/>
          <a:chExt cx="0" cy="0"/>
        </a:xfrm>
      </p:grpSpPr>
      <p:sp>
        <p:nvSpPr>
          <p:cNvPr id="9" name="Заголовок 1">
            <a:extLst>
              <a:ext uri="{FF2B5EF4-FFF2-40B4-BE49-F238E27FC236}">
                <a16:creationId xmlns:a16="http://schemas.microsoft.com/office/drawing/2014/main" id="{FB8CF7EB-196B-886E-6DC8-5498315B6BB2}"/>
              </a:ext>
            </a:extLst>
          </p:cNvPr>
          <p:cNvSpPr>
            <a:spLocks noGrp="1"/>
          </p:cNvSpPr>
          <p:nvPr>
            <p:ph type="title"/>
          </p:nvPr>
        </p:nvSpPr>
        <p:spPr>
          <a:xfrm>
            <a:off x="1143000" y="876300"/>
            <a:ext cx="11982785" cy="771525"/>
          </a:xfrm>
        </p:spPr>
        <p:txBody>
          <a:bodyPr>
            <a:normAutofit/>
          </a:bodyPr>
          <a:lstStyle/>
          <a:p>
            <a:pPr algn="ctr"/>
            <a:r>
              <a:rPr lang="ru-RU" sz="3150" b="1" i="1" dirty="0">
                <a:solidFill>
                  <a:srgbClr val="002060"/>
                </a:solidFill>
                <a:latin typeface="Times New Roman" panose="02020603050405020304" pitchFamily="18" charset="0"/>
                <a:cs typeface="Times New Roman" panose="02020603050405020304" pitchFamily="18" charset="0"/>
              </a:rPr>
              <a:t>Приказ </a:t>
            </a:r>
            <a:r>
              <a:rPr lang="ru-RU" sz="3150" b="1" i="1" dirty="0" err="1">
                <a:solidFill>
                  <a:srgbClr val="002060"/>
                </a:solidFill>
                <a:latin typeface="Times New Roman" panose="02020603050405020304" pitchFamily="18" charset="0"/>
                <a:cs typeface="Times New Roman" panose="02020603050405020304" pitchFamily="18" charset="0"/>
              </a:rPr>
              <a:t>Минпросвещения</a:t>
            </a:r>
            <a:r>
              <a:rPr lang="ru-RU" sz="3150" b="1" i="1" dirty="0">
                <a:solidFill>
                  <a:srgbClr val="002060"/>
                </a:solidFill>
                <a:latin typeface="Times New Roman" panose="02020603050405020304" pitchFamily="18" charset="0"/>
                <a:cs typeface="Times New Roman" panose="02020603050405020304" pitchFamily="18" charset="0"/>
              </a:rPr>
              <a:t> РФ от 27 июля 2022 г. № 629</a:t>
            </a:r>
          </a:p>
        </p:txBody>
      </p:sp>
      <p:sp>
        <p:nvSpPr>
          <p:cNvPr id="6" name="Прямоугольник 5"/>
          <p:cNvSpPr/>
          <p:nvPr/>
        </p:nvSpPr>
        <p:spPr>
          <a:xfrm>
            <a:off x="525066" y="1866900"/>
            <a:ext cx="13190934" cy="1685077"/>
          </a:xfrm>
          <a:prstGeom prst="rect">
            <a:avLst/>
          </a:prstGeom>
        </p:spPr>
        <p:txBody>
          <a:bodyPr wrap="square">
            <a:spAutoFit/>
          </a:bodyPr>
          <a:lstStyle/>
          <a:p>
            <a:pPr algn="just"/>
            <a:r>
              <a:rPr lang="ru-RU" sz="2250" b="1" i="1" dirty="0">
                <a:latin typeface="Times New Roman" panose="02020603050405020304" pitchFamily="18" charset="0"/>
                <a:cs typeface="Times New Roman" panose="02020603050405020304" pitchFamily="18" charset="0"/>
              </a:rPr>
              <a:t>Пункт 17</a:t>
            </a:r>
          </a:p>
          <a:p>
            <a:pPr algn="just"/>
            <a:r>
              <a:rPr lang="ru-RU" sz="2700" i="1" dirty="0">
                <a:solidFill>
                  <a:srgbClr val="002060"/>
                </a:solidFill>
                <a:latin typeface="Times New Roman" panose="02020603050405020304" pitchFamily="18" charset="0"/>
                <a:cs typeface="Times New Roman" panose="02020603050405020304" pitchFamily="18" charset="0"/>
              </a:rPr>
              <a:t>Организации, осуществляющие образовательную деятельность</a:t>
            </a:r>
            <a:r>
              <a:rPr lang="ru-RU" sz="2700" b="1" i="1" dirty="0">
                <a:solidFill>
                  <a:srgbClr val="002060"/>
                </a:solidFill>
                <a:latin typeface="Times New Roman" panose="02020603050405020304" pitchFamily="18" charset="0"/>
                <a:cs typeface="Times New Roman" panose="02020603050405020304" pitchFamily="18" charset="0"/>
              </a:rPr>
              <a:t>, обновляют  дополнительные общеобразовательные программы с учетом развития науки, техники, культуры,  экономики, технологий и социальной сферы</a:t>
            </a:r>
          </a:p>
        </p:txBody>
      </p:sp>
      <p:sp>
        <p:nvSpPr>
          <p:cNvPr id="7" name="TextBox 6">
            <a:extLst>
              <a:ext uri="{FF2B5EF4-FFF2-40B4-BE49-F238E27FC236}">
                <a16:creationId xmlns:a16="http://schemas.microsoft.com/office/drawing/2014/main" id="{5A0695AD-97FB-4CA7-B95A-2B3C1F27C5BE}"/>
              </a:ext>
            </a:extLst>
          </p:cNvPr>
          <p:cNvSpPr txBox="1"/>
          <p:nvPr/>
        </p:nvSpPr>
        <p:spPr>
          <a:xfrm>
            <a:off x="-190500" y="3804389"/>
            <a:ext cx="14097000" cy="5444054"/>
          </a:xfrm>
          <a:prstGeom prst="rect">
            <a:avLst/>
          </a:prstGeom>
          <a:noFill/>
        </p:spPr>
        <p:txBody>
          <a:bodyPr wrap="square">
            <a:spAutoFit/>
          </a:bodyPr>
          <a:lstStyle/>
          <a:p>
            <a:pPr marR="335915" lvl="1" algn="just" fontAlgn="base">
              <a:lnSpc>
                <a:spcPct val="150000"/>
              </a:lnSpc>
              <a:spcAft>
                <a:spcPts val="25"/>
              </a:spcAft>
              <a:buClr>
                <a:srgbClr val="000000"/>
              </a:buClr>
              <a:buSzPts val="1400"/>
            </a:pPr>
            <a:r>
              <a:rPr lang="ru-RU" sz="2400" i="1" u="none" strike="noStrike" spc="-1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Письмо Министерства просвещения РФ от 29.09.2023 г. № АБ-3935/06 «О методических рекомендациях» (вместе с «Методическими </a:t>
            </a:r>
            <a:r>
              <a:rPr lang="ru-RU" sz="2400" i="1" u="none" strike="noStrike" spc="-30" dirty="0">
                <a:solidFill>
                  <a:srgbClr val="000000"/>
                </a:solidFill>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рекомендациями по формированию механизмов обновления содержания, методов и технологий обучения в системе дополнительного образования детей, направленных на повышение качества дополнительного образования детей, в том числе включение компонентов, обеспечивающих формирование функциональной грамотности и компетентностей, связанных с эмоциональным, физическим, интеллектуальным, духовным развитием человека, значимых для вхождения Российской Федерации в число десяти ведущих стран мира по качеству общего образования, для реализации приоритетных направлений научно-технологического и культурного развития страны») </a:t>
            </a:r>
          </a:p>
          <a:p>
            <a:pPr marR="335915" lvl="1" algn="just" fontAlgn="base">
              <a:lnSpc>
                <a:spcPct val="150000"/>
              </a:lnSpc>
              <a:spcAft>
                <a:spcPts val="25"/>
              </a:spcAft>
              <a:buClr>
                <a:srgbClr val="000000"/>
              </a:buClr>
              <a:buSzPts val="1400"/>
            </a:pPr>
            <a:r>
              <a:rPr lang="ru-RU" sz="1800" i="1" u="none" strike="noStrike" spc="-3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r>
              <a:rPr lang="en-US" sz="1800" i="1" u="none" strike="noStrike" spc="-30"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https://legalacts.ru/doc/pismo-minprosveshchenija-rossii-ot-29092023-n-ab-393506-o-metodicheskikh/</a:t>
            </a:r>
            <a:r>
              <a:rPr lang="ru-RU" i="1" spc="-30"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t>
            </a:r>
            <a:endParaRPr lang="ru-RU" sz="1800" i="1" u="none" strike="noStrike" dirty="0">
              <a:effectLst/>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691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E1136EF-9820-4DE2-8905-7923C640B84F}"/>
              </a:ext>
            </a:extLst>
          </p:cNvPr>
          <p:cNvSpPr>
            <a:spLocks noGrp="1"/>
          </p:cNvSpPr>
          <p:nvPr>
            <p:ph type="ctrTitle"/>
          </p:nvPr>
        </p:nvSpPr>
        <p:spPr>
          <a:xfrm>
            <a:off x="1143000" y="108075"/>
            <a:ext cx="10858499" cy="685799"/>
          </a:xfrm>
        </p:spPr>
        <p:txBody>
          <a:bodyPr>
            <a:normAutofit fontScale="90000"/>
          </a:bodyPr>
          <a:lstStyle/>
          <a:p>
            <a:pPr algn="ctr"/>
            <a:br>
              <a:rPr lang="ru-RU" sz="4000" b="1" dirty="0">
                <a:solidFill>
                  <a:srgbClr val="FF0000"/>
                </a:solidFill>
              </a:rPr>
            </a:br>
            <a:r>
              <a:rPr lang="ru-RU" sz="4000" b="1" dirty="0">
                <a:solidFill>
                  <a:schemeClr val="bg1"/>
                </a:solidFill>
              </a:rPr>
              <a:t>примеры</a:t>
            </a:r>
          </a:p>
        </p:txBody>
      </p:sp>
      <p:sp>
        <p:nvSpPr>
          <p:cNvPr id="4" name="Подзаголовок 3">
            <a:extLst>
              <a:ext uri="{FF2B5EF4-FFF2-40B4-BE49-F238E27FC236}">
                <a16:creationId xmlns:a16="http://schemas.microsoft.com/office/drawing/2014/main" id="{598CA3AF-62FA-4A0B-839D-53E7F3965F0F}"/>
              </a:ext>
            </a:extLst>
          </p:cNvPr>
          <p:cNvSpPr>
            <a:spLocks noGrp="1"/>
          </p:cNvSpPr>
          <p:nvPr>
            <p:ph type="subTitle" idx="1"/>
          </p:nvPr>
        </p:nvSpPr>
        <p:spPr>
          <a:xfrm>
            <a:off x="762000" y="1943100"/>
            <a:ext cx="12039600" cy="7162800"/>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800" b="1" kern="1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ru-RU" sz="2800" b="1" kern="100"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lang="ru-RU" sz="2800" b="1" kern="100" dirty="0">
              <a:solidFill>
                <a:prstClr val="black"/>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ru-RU" sz="2800" b="1" kern="100" dirty="0">
                <a:solidFill>
                  <a:prstClr val="black"/>
                </a:solidFill>
                <a:latin typeface="Arial" panose="020B0604020202020204" pitchFamily="34" charset="0"/>
                <a:cs typeface="Arial" panose="020B0604020202020204" pitchFamily="34" charset="0"/>
              </a:rPr>
              <a:t>Приложение №5 МР</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ru-RU" sz="2800" b="1" i="0" u="none" strike="noStrike" kern="1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100" b="0" i="0" u="none" strike="noStrike" kern="1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ru-RU" dirty="0"/>
          </a:p>
        </p:txBody>
      </p:sp>
      <p:pic>
        <p:nvPicPr>
          <p:cNvPr id="5" name="Рисунок 4">
            <a:extLst>
              <a:ext uri="{FF2B5EF4-FFF2-40B4-BE49-F238E27FC236}">
                <a16:creationId xmlns:a16="http://schemas.microsoft.com/office/drawing/2014/main" id="{2306043F-7036-4AAA-8D7D-F107E19BC271}"/>
              </a:ext>
            </a:extLst>
          </p:cNvPr>
          <p:cNvPicPr>
            <a:picLocks noChangeAspect="1"/>
          </p:cNvPicPr>
          <p:nvPr/>
        </p:nvPicPr>
        <p:blipFill>
          <a:blip r:embed="rId2"/>
          <a:stretch>
            <a:fillRect/>
          </a:stretch>
        </p:blipFill>
        <p:spPr>
          <a:xfrm>
            <a:off x="564120" y="793874"/>
            <a:ext cx="12016257" cy="3523793"/>
          </a:xfrm>
          <a:prstGeom prst="rect">
            <a:avLst/>
          </a:prstGeom>
        </p:spPr>
      </p:pic>
      <p:graphicFrame>
        <p:nvGraphicFramePr>
          <p:cNvPr id="7" name="Таблица 7">
            <a:extLst>
              <a:ext uri="{FF2B5EF4-FFF2-40B4-BE49-F238E27FC236}">
                <a16:creationId xmlns:a16="http://schemas.microsoft.com/office/drawing/2014/main" id="{8A8FEDE7-28A0-4F6C-B388-AC79944F216F}"/>
              </a:ext>
            </a:extLst>
          </p:cNvPr>
          <p:cNvGraphicFramePr>
            <a:graphicFrameLocks noGrp="1"/>
          </p:cNvGraphicFramePr>
          <p:nvPr>
            <p:extLst>
              <p:ext uri="{D42A27DB-BD31-4B8C-83A1-F6EECF244321}">
                <p14:modId xmlns:p14="http://schemas.microsoft.com/office/powerpoint/2010/main" val="1672929853"/>
              </p:ext>
            </p:extLst>
          </p:nvPr>
        </p:nvGraphicFramePr>
        <p:xfrm>
          <a:off x="570651" y="5282474"/>
          <a:ext cx="12016258" cy="3804920"/>
        </p:xfrm>
        <a:graphic>
          <a:graphicData uri="http://schemas.openxmlformats.org/drawingml/2006/table">
            <a:tbl>
              <a:tblPr firstRow="1" bandRow="1">
                <a:tableStyleId>{5C22544A-7EE6-4342-B048-85BDC9FD1C3A}</a:tableStyleId>
              </a:tblPr>
              <a:tblGrid>
                <a:gridCol w="4895512">
                  <a:extLst>
                    <a:ext uri="{9D8B030D-6E8A-4147-A177-3AD203B41FA5}">
                      <a16:colId xmlns:a16="http://schemas.microsoft.com/office/drawing/2014/main" val="823370430"/>
                    </a:ext>
                  </a:extLst>
                </a:gridCol>
                <a:gridCol w="3560373">
                  <a:extLst>
                    <a:ext uri="{9D8B030D-6E8A-4147-A177-3AD203B41FA5}">
                      <a16:colId xmlns:a16="http://schemas.microsoft.com/office/drawing/2014/main" val="849450488"/>
                    </a:ext>
                  </a:extLst>
                </a:gridCol>
                <a:gridCol w="3560373">
                  <a:extLst>
                    <a:ext uri="{9D8B030D-6E8A-4147-A177-3AD203B41FA5}">
                      <a16:colId xmlns:a16="http://schemas.microsoft.com/office/drawing/2014/main" val="2982473643"/>
                    </a:ext>
                  </a:extLst>
                </a:gridCol>
              </a:tblGrid>
              <a:tr h="370840">
                <a:tc gridSpan="3">
                  <a:txBody>
                    <a:bodyPr/>
                    <a:lstStyle/>
                    <a:p>
                      <a:pPr algn="ctr"/>
                      <a:r>
                        <a:rPr lang="ru-RU" dirty="0">
                          <a:solidFill>
                            <a:schemeClr val="bg1"/>
                          </a:solidFill>
                        </a:rPr>
                        <a:t>Задача: научить основам проектной деятельности</a:t>
                      </a:r>
                    </a:p>
                  </a:txBody>
                  <a:tcPr>
                    <a:solidFill>
                      <a:schemeClr val="tx1">
                        <a:lumMod val="85000"/>
                      </a:schemeClr>
                    </a:solidFill>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128704543"/>
                  </a:ext>
                </a:extLst>
              </a:tr>
              <a:tr h="370840">
                <a:tc gridSpan="3">
                  <a:txBody>
                    <a:bodyPr/>
                    <a:lstStyle/>
                    <a:p>
                      <a:pPr algn="ctr"/>
                      <a:r>
                        <a:rPr lang="ru-RU" dirty="0">
                          <a:solidFill>
                            <a:schemeClr val="bg1"/>
                          </a:solidFill>
                        </a:rPr>
                        <a:t>Результаты</a:t>
                      </a:r>
                    </a:p>
                  </a:txBody>
                  <a:tcPr/>
                </a:tc>
                <a:tc hMerge="1">
                  <a:txBody>
                    <a:bodyPr/>
                    <a:lstStyle/>
                    <a:p>
                      <a:endParaRPr lang="ru-RU" dirty="0">
                        <a:solidFill>
                          <a:schemeClr val="bg1"/>
                        </a:solidFill>
                      </a:endParaRPr>
                    </a:p>
                  </a:txBody>
                  <a:tcPr/>
                </a:tc>
                <a:tc hMerge="1">
                  <a:txBody>
                    <a:bodyPr/>
                    <a:lstStyle/>
                    <a:p>
                      <a:endParaRPr lang="ru-RU" dirty="0">
                        <a:solidFill>
                          <a:schemeClr val="bg1"/>
                        </a:solidFill>
                      </a:endParaRPr>
                    </a:p>
                  </a:txBody>
                  <a:tcPr/>
                </a:tc>
                <a:extLst>
                  <a:ext uri="{0D108BD9-81ED-4DB2-BD59-A6C34878D82A}">
                    <a16:rowId xmlns:a16="http://schemas.microsoft.com/office/drawing/2014/main" val="936779972"/>
                  </a:ext>
                </a:extLst>
              </a:tr>
              <a:tr h="370840">
                <a:tc>
                  <a:txBody>
                    <a:bodyPr/>
                    <a:lstStyle/>
                    <a:p>
                      <a:pPr algn="ctr"/>
                      <a:r>
                        <a:rPr lang="ru-RU" dirty="0">
                          <a:solidFill>
                            <a:schemeClr val="bg1"/>
                          </a:solidFill>
                        </a:rPr>
                        <a:t>Стартовый уровень</a:t>
                      </a:r>
                    </a:p>
                  </a:txBody>
                  <a:tcPr/>
                </a:tc>
                <a:tc>
                  <a:txBody>
                    <a:bodyPr/>
                    <a:lstStyle/>
                    <a:p>
                      <a:pPr algn="ctr"/>
                      <a:r>
                        <a:rPr lang="ru-RU" dirty="0">
                          <a:solidFill>
                            <a:schemeClr val="bg1"/>
                          </a:solidFill>
                        </a:rPr>
                        <a:t>Базовый</a:t>
                      </a:r>
                    </a:p>
                  </a:txBody>
                  <a:tcPr/>
                </a:tc>
                <a:tc>
                  <a:txBody>
                    <a:bodyPr/>
                    <a:lstStyle/>
                    <a:p>
                      <a:pPr algn="ctr"/>
                      <a:r>
                        <a:rPr lang="ru-RU" dirty="0">
                          <a:solidFill>
                            <a:schemeClr val="bg1"/>
                          </a:solidFill>
                        </a:rPr>
                        <a:t>Продвинутый</a:t>
                      </a:r>
                    </a:p>
                  </a:txBody>
                  <a:tcPr/>
                </a:tc>
                <a:extLst>
                  <a:ext uri="{0D108BD9-81ED-4DB2-BD59-A6C34878D82A}">
                    <a16:rowId xmlns:a16="http://schemas.microsoft.com/office/drawing/2014/main" val="2883547600"/>
                  </a:ext>
                </a:extLst>
              </a:tr>
              <a:tr h="370840">
                <a:tc>
                  <a:txBody>
                    <a:bodyPr/>
                    <a:lstStyle/>
                    <a:p>
                      <a:r>
                        <a:rPr lang="ru-RU" sz="1800" dirty="0">
                          <a:solidFill>
                            <a:schemeClr val="bg1"/>
                          </a:solidFill>
                        </a:rPr>
                        <a:t>Знает, что такое проект, из чего состоит</a:t>
                      </a:r>
                    </a:p>
                  </a:txBody>
                  <a:tcPr/>
                </a:tc>
                <a:tc>
                  <a:txBody>
                    <a:bodyPr/>
                    <a:lstStyle/>
                    <a:p>
                      <a:r>
                        <a:rPr lang="ru-RU" sz="1800" dirty="0">
                          <a:solidFill>
                            <a:schemeClr val="bg1"/>
                          </a:solidFill>
                        </a:rPr>
                        <a:t>Знает структурные элементы проекта</a:t>
                      </a:r>
                    </a:p>
                  </a:txBody>
                  <a:tcPr/>
                </a:tc>
                <a:tc>
                  <a:txBody>
                    <a:bodyPr/>
                    <a:lstStyle/>
                    <a:p>
                      <a:r>
                        <a:rPr lang="ru-RU" sz="1800" dirty="0">
                          <a:solidFill>
                            <a:schemeClr val="bg1"/>
                          </a:solidFill>
                        </a:rPr>
                        <a:t>Разрабатывает самостоятельно проект</a:t>
                      </a:r>
                    </a:p>
                  </a:txBody>
                  <a:tcPr/>
                </a:tc>
                <a:extLst>
                  <a:ext uri="{0D108BD9-81ED-4DB2-BD59-A6C34878D82A}">
                    <a16:rowId xmlns:a16="http://schemas.microsoft.com/office/drawing/2014/main" val="267335822"/>
                  </a:ext>
                </a:extLst>
              </a:tr>
              <a:tr h="370840">
                <a:tc>
                  <a:txBody>
                    <a:bodyPr/>
                    <a:lstStyle/>
                    <a:p>
                      <a:r>
                        <a:rPr lang="ru-RU" sz="1800" dirty="0">
                          <a:solidFill>
                            <a:schemeClr val="bg1"/>
                          </a:solidFill>
                        </a:rPr>
                        <a:t>Может ответить на вопросы по содержанию проекта</a:t>
                      </a:r>
                    </a:p>
                  </a:txBody>
                  <a:tcPr/>
                </a:tc>
                <a:tc>
                  <a:txBody>
                    <a:bodyPr/>
                    <a:lstStyle/>
                    <a:p>
                      <a:r>
                        <a:rPr lang="ru-RU" sz="1800" dirty="0">
                          <a:solidFill>
                            <a:schemeClr val="bg1"/>
                          </a:solidFill>
                        </a:rPr>
                        <a:t>Может подготовить защиту и презентацию под руководством педагога</a:t>
                      </a:r>
                    </a:p>
                  </a:txBody>
                  <a:tcPr/>
                </a:tc>
                <a:tc>
                  <a:txBody>
                    <a:bodyPr/>
                    <a:lstStyle/>
                    <a:p>
                      <a:r>
                        <a:rPr lang="ru-RU" sz="1800" dirty="0">
                          <a:solidFill>
                            <a:schemeClr val="bg1"/>
                          </a:solidFill>
                        </a:rPr>
                        <a:t>Самостоятельно готовит защиту, может отстаивать свою точку зрения</a:t>
                      </a:r>
                    </a:p>
                  </a:txBody>
                  <a:tcPr/>
                </a:tc>
                <a:extLst>
                  <a:ext uri="{0D108BD9-81ED-4DB2-BD59-A6C34878D82A}">
                    <a16:rowId xmlns:a16="http://schemas.microsoft.com/office/drawing/2014/main" val="4275514879"/>
                  </a:ext>
                </a:extLst>
              </a:tr>
              <a:tr h="370840">
                <a:tc>
                  <a:txBody>
                    <a:bodyPr/>
                    <a:lstStyle/>
                    <a:p>
                      <a:endParaRPr lang="ru-RU" sz="1800" dirty="0">
                        <a:solidFill>
                          <a:schemeClr val="bg1"/>
                        </a:solidFill>
                      </a:endParaRPr>
                    </a:p>
                  </a:txBody>
                  <a:tcPr/>
                </a:tc>
                <a:tc>
                  <a:txBody>
                    <a:bodyPr/>
                    <a:lstStyle/>
                    <a:p>
                      <a:endParaRPr lang="ru-RU" sz="1800" dirty="0">
                        <a:solidFill>
                          <a:schemeClr val="bg1"/>
                        </a:solidFill>
                      </a:endParaRPr>
                    </a:p>
                  </a:txBody>
                  <a:tcPr/>
                </a:tc>
                <a:tc>
                  <a:txBody>
                    <a:bodyPr/>
                    <a:lstStyle/>
                    <a:p>
                      <a:endParaRPr lang="ru-RU" sz="1800" dirty="0">
                        <a:solidFill>
                          <a:schemeClr val="bg1"/>
                        </a:solidFill>
                      </a:endParaRPr>
                    </a:p>
                  </a:txBody>
                  <a:tcPr/>
                </a:tc>
                <a:extLst>
                  <a:ext uri="{0D108BD9-81ED-4DB2-BD59-A6C34878D82A}">
                    <a16:rowId xmlns:a16="http://schemas.microsoft.com/office/drawing/2014/main" val="3266907097"/>
                  </a:ext>
                </a:extLst>
              </a:tr>
              <a:tr h="370840">
                <a:tc>
                  <a:txBody>
                    <a:bodyPr/>
                    <a:lstStyle/>
                    <a:p>
                      <a:endParaRPr lang="ru-RU" sz="1800" dirty="0">
                        <a:solidFill>
                          <a:schemeClr val="bg1"/>
                        </a:solidFill>
                      </a:endParaRPr>
                    </a:p>
                  </a:txBody>
                  <a:tcPr/>
                </a:tc>
                <a:tc>
                  <a:txBody>
                    <a:bodyPr/>
                    <a:lstStyle/>
                    <a:p>
                      <a:endParaRPr lang="ru-RU" sz="1800">
                        <a:solidFill>
                          <a:schemeClr val="bg1"/>
                        </a:solidFill>
                      </a:endParaRPr>
                    </a:p>
                  </a:txBody>
                  <a:tcPr/>
                </a:tc>
                <a:tc>
                  <a:txBody>
                    <a:bodyPr/>
                    <a:lstStyle/>
                    <a:p>
                      <a:endParaRPr lang="ru-RU" sz="1800" dirty="0">
                        <a:solidFill>
                          <a:schemeClr val="bg1"/>
                        </a:solidFill>
                      </a:endParaRPr>
                    </a:p>
                  </a:txBody>
                  <a:tcPr/>
                </a:tc>
                <a:extLst>
                  <a:ext uri="{0D108BD9-81ED-4DB2-BD59-A6C34878D82A}">
                    <a16:rowId xmlns:a16="http://schemas.microsoft.com/office/drawing/2014/main" val="1661936559"/>
                  </a:ext>
                </a:extLst>
              </a:tr>
            </a:tbl>
          </a:graphicData>
        </a:graphic>
      </p:graphicFrame>
    </p:spTree>
    <p:extLst>
      <p:ext uri="{BB962C8B-B14F-4D97-AF65-F5344CB8AC3E}">
        <p14:creationId xmlns:p14="http://schemas.microsoft.com/office/powerpoint/2010/main" val="560460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7200" y="876300"/>
            <a:ext cx="13106400" cy="9325630"/>
          </a:xfrm>
          <a:prstGeom prst="rect">
            <a:avLst/>
          </a:prstGeom>
        </p:spPr>
        <p:txBody>
          <a:bodyPr wrap="square">
            <a:spAutoFit/>
          </a:bodyPr>
          <a:lstStyle/>
          <a:p>
            <a:pPr lvl="0" algn="ctr">
              <a:spcAft>
                <a:spcPts val="600"/>
              </a:spcAft>
              <a:buClr>
                <a:srgbClr val="000000"/>
              </a:buClr>
            </a:pPr>
            <a:r>
              <a:rPr lang="ru-RU" sz="4400" b="1" dirty="0">
                <a:solidFill>
                  <a:schemeClr val="bg1"/>
                </a:solidFill>
                <a:latin typeface="Times New Roman" panose="02020603050405020304" pitchFamily="18" charset="0"/>
                <a:ea typeface="Times New Roman" panose="02020603050405020304" pitchFamily="18" charset="0"/>
              </a:rPr>
              <a:t>Структура ДОП включает</a:t>
            </a:r>
          </a:p>
          <a:p>
            <a:pPr lvl="0" algn="ctr">
              <a:spcAft>
                <a:spcPts val="600"/>
              </a:spcAft>
              <a:buClr>
                <a:srgbClr val="000000"/>
              </a:buClr>
            </a:pPr>
            <a:endParaRPr lang="ru-RU" sz="4400" dirty="0">
              <a:solidFill>
                <a:schemeClr val="bg1"/>
              </a:solidFill>
              <a:latin typeface="Times New Roman" panose="02020603050405020304" pitchFamily="18" charset="0"/>
              <a:ea typeface="Times New Roman" panose="02020603050405020304" pitchFamily="18" charset="0"/>
            </a:endParaRPr>
          </a:p>
          <a:p>
            <a:pPr lvl="0" algn="just">
              <a:spcAft>
                <a:spcPts val="600"/>
              </a:spcAft>
              <a:buClr>
                <a:srgbClr val="000000"/>
              </a:buClr>
            </a:pPr>
            <a:r>
              <a:rPr lang="ru-RU" sz="4400" u="sng" dirty="0">
                <a:solidFill>
                  <a:schemeClr val="bg1"/>
                </a:solidFill>
                <a:latin typeface="Times New Roman" panose="02020603050405020304" pitchFamily="18" charset="0"/>
                <a:ea typeface="Times New Roman" panose="02020603050405020304" pitchFamily="18" charset="0"/>
              </a:rPr>
              <a:t>Комплекс организационно-педагогических условий:</a:t>
            </a:r>
          </a:p>
          <a:p>
            <a:pPr marL="342900" indent="-342900" algn="just">
              <a:spcAft>
                <a:spcPts val="600"/>
              </a:spcAft>
              <a:buClr>
                <a:srgbClr val="000000"/>
              </a:buClr>
              <a:buFont typeface="Times New Roman" panose="02020603050405020304" pitchFamily="18" charset="0"/>
              <a:buChar char="•"/>
            </a:pPr>
            <a:r>
              <a:rPr lang="ru-RU" sz="4000" dirty="0">
                <a:solidFill>
                  <a:schemeClr val="bg1"/>
                </a:solidFill>
                <a:latin typeface="Times New Roman" panose="02020603050405020304" pitchFamily="18" charset="0"/>
                <a:ea typeface="Times New Roman" panose="02020603050405020304" pitchFamily="18" charset="0"/>
              </a:rPr>
              <a:t>Календарный учебный график</a:t>
            </a:r>
          </a:p>
          <a:p>
            <a:pPr marL="342900" lvl="0" indent="-342900" algn="just">
              <a:spcAft>
                <a:spcPts val="600"/>
              </a:spcAft>
              <a:buClr>
                <a:srgbClr val="000000"/>
              </a:buClr>
              <a:buFont typeface="Times New Roman" panose="02020603050405020304" pitchFamily="18" charset="0"/>
              <a:buChar char="•"/>
            </a:pPr>
            <a:r>
              <a:rPr lang="ru-RU" sz="4000" dirty="0">
                <a:solidFill>
                  <a:schemeClr val="bg1"/>
                </a:solidFill>
                <a:latin typeface="Times New Roman" panose="02020603050405020304" pitchFamily="18" charset="0"/>
                <a:ea typeface="Times New Roman" panose="02020603050405020304" pitchFamily="18" charset="0"/>
              </a:rPr>
              <a:t>Условия реализации программы</a:t>
            </a:r>
          </a:p>
          <a:p>
            <a:pPr marL="342900" lvl="0" indent="-342900" algn="just">
              <a:spcAft>
                <a:spcPts val="600"/>
              </a:spcAft>
              <a:buClr>
                <a:srgbClr val="000000"/>
              </a:buClr>
              <a:buFont typeface="Times New Roman" panose="02020603050405020304" pitchFamily="18" charset="0"/>
              <a:buChar char="•"/>
            </a:pPr>
            <a:r>
              <a:rPr lang="ru-RU" sz="4000" dirty="0">
                <a:solidFill>
                  <a:schemeClr val="bg1"/>
                </a:solidFill>
                <a:latin typeface="Times New Roman" panose="02020603050405020304" pitchFamily="18" charset="0"/>
                <a:ea typeface="Times New Roman" panose="02020603050405020304" pitchFamily="18" charset="0"/>
              </a:rPr>
              <a:t>Формы аттестации</a:t>
            </a:r>
          </a:p>
          <a:p>
            <a:pPr marL="342900" lvl="0" indent="-342900" algn="just">
              <a:spcAft>
                <a:spcPts val="600"/>
              </a:spcAft>
              <a:buClr>
                <a:srgbClr val="000000"/>
              </a:buClr>
              <a:buFont typeface="Times New Roman" panose="02020603050405020304" pitchFamily="18" charset="0"/>
              <a:buChar char="•"/>
            </a:pPr>
            <a:r>
              <a:rPr lang="ru-RU" sz="4000" dirty="0">
                <a:solidFill>
                  <a:schemeClr val="bg1"/>
                </a:solidFill>
                <a:latin typeface="Times New Roman" panose="02020603050405020304" pitchFamily="18" charset="0"/>
                <a:ea typeface="Times New Roman" panose="02020603050405020304" pitchFamily="18" charset="0"/>
              </a:rPr>
              <a:t>Оценочные материалы</a:t>
            </a:r>
          </a:p>
          <a:p>
            <a:pPr marL="342900" lvl="0" indent="-342900" algn="just">
              <a:spcAft>
                <a:spcPts val="600"/>
              </a:spcAft>
              <a:buClr>
                <a:srgbClr val="000000"/>
              </a:buClr>
              <a:buFont typeface="Times New Roman" panose="02020603050405020304" pitchFamily="18" charset="0"/>
              <a:buChar char="•"/>
            </a:pPr>
            <a:r>
              <a:rPr lang="ru-RU" sz="4000" dirty="0">
                <a:solidFill>
                  <a:schemeClr val="bg1"/>
                </a:solidFill>
                <a:latin typeface="Times New Roman" panose="02020603050405020304" pitchFamily="18" charset="0"/>
                <a:ea typeface="Times New Roman" panose="02020603050405020304" pitchFamily="18" charset="0"/>
              </a:rPr>
              <a:t>Рабочая программа воспитания</a:t>
            </a:r>
          </a:p>
          <a:p>
            <a:pPr marL="342900" lvl="0" indent="-342900" algn="just">
              <a:spcAft>
                <a:spcPts val="600"/>
              </a:spcAft>
              <a:buClr>
                <a:srgbClr val="000000"/>
              </a:buClr>
              <a:buFont typeface="Times New Roman" panose="02020603050405020304" pitchFamily="18" charset="0"/>
              <a:buChar char="•"/>
            </a:pPr>
            <a:r>
              <a:rPr lang="ru-RU" sz="4000" dirty="0">
                <a:solidFill>
                  <a:schemeClr val="bg1"/>
                </a:solidFill>
                <a:latin typeface="Times New Roman" panose="02020603050405020304" pitchFamily="18" charset="0"/>
                <a:ea typeface="Times New Roman" panose="02020603050405020304" pitchFamily="18" charset="0"/>
              </a:rPr>
              <a:t>Календарный план воспитательной работы</a:t>
            </a:r>
          </a:p>
          <a:p>
            <a:pPr marL="342900" lvl="0" indent="-342900" algn="just">
              <a:spcAft>
                <a:spcPts val="600"/>
              </a:spcAft>
              <a:buClr>
                <a:srgbClr val="000000"/>
              </a:buClr>
              <a:buFont typeface="Times New Roman" panose="02020603050405020304" pitchFamily="18" charset="0"/>
              <a:buChar char="•"/>
            </a:pPr>
            <a:r>
              <a:rPr lang="ru-RU" sz="4000" dirty="0">
                <a:solidFill>
                  <a:schemeClr val="bg1"/>
                </a:solidFill>
                <a:latin typeface="Times New Roman" panose="02020603050405020304" pitchFamily="18" charset="0"/>
                <a:ea typeface="Times New Roman" panose="02020603050405020304" pitchFamily="18" charset="0"/>
              </a:rPr>
              <a:t>Список литературы</a:t>
            </a:r>
          </a:p>
          <a:p>
            <a:pPr marL="342900" lvl="0" indent="-342900" algn="just">
              <a:spcAft>
                <a:spcPts val="600"/>
              </a:spcAft>
              <a:buClr>
                <a:srgbClr val="000000"/>
              </a:buClr>
              <a:buFont typeface="Times New Roman" panose="02020603050405020304" pitchFamily="18" charset="0"/>
              <a:buChar char="•"/>
            </a:pPr>
            <a:r>
              <a:rPr lang="ru-RU" sz="4000" dirty="0">
                <a:solidFill>
                  <a:schemeClr val="bg1"/>
                </a:solidFill>
                <a:latin typeface="Times New Roman" panose="02020603050405020304" pitchFamily="18" charset="0"/>
                <a:ea typeface="Times New Roman" panose="02020603050405020304" pitchFamily="18" charset="0"/>
              </a:rPr>
              <a:t>Приложения</a:t>
            </a:r>
          </a:p>
          <a:p>
            <a:pPr lvl="0" algn="ctr">
              <a:spcAft>
                <a:spcPts val="600"/>
              </a:spcAft>
              <a:buClr>
                <a:srgbClr val="000000"/>
              </a:buClr>
            </a:pPr>
            <a:endParaRPr lang="ru-RU" sz="4400" dirty="0">
              <a:solidFill>
                <a:schemeClr val="tx2">
                  <a:lumMod val="75000"/>
                </a:schemeClr>
              </a:solidFill>
              <a:latin typeface="Times New Roman" panose="02020603050405020304" pitchFamily="18" charset="0"/>
              <a:ea typeface="Times New Roman" panose="02020603050405020304" pitchFamily="18" charset="0"/>
            </a:endParaRPr>
          </a:p>
          <a:p>
            <a:pPr lvl="0" algn="ctr">
              <a:spcAft>
                <a:spcPts val="600"/>
              </a:spcAft>
              <a:buClr>
                <a:srgbClr val="000000"/>
              </a:buClr>
            </a:pPr>
            <a:endParaRPr lang="ru-RU" sz="4400" dirty="0">
              <a:solidFill>
                <a:schemeClr val="tx2">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923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DC0816-9B06-4315-9D5B-2B0222AC7F0F}"/>
              </a:ext>
            </a:extLst>
          </p:cNvPr>
          <p:cNvSpPr txBox="1"/>
          <p:nvPr/>
        </p:nvSpPr>
        <p:spPr>
          <a:xfrm>
            <a:off x="1400176" y="737888"/>
            <a:ext cx="11146809" cy="5847755"/>
          </a:xfrm>
          <a:prstGeom prst="rect">
            <a:avLst/>
          </a:prstGeom>
          <a:noFill/>
        </p:spPr>
        <p:txBody>
          <a:bodyPr wrap="square">
            <a:spAutoFit/>
          </a:bodyPr>
          <a:lstStyle/>
          <a:p>
            <a:pPr marR="0" lvl="0" algn="ctr" defTabSz="457200" rtl="0" eaLnBrk="1" fontAlgn="auto" latinLnBrk="0" hangingPunct="1">
              <a:lnSpc>
                <a:spcPct val="100000"/>
              </a:lnSpc>
              <a:spcBef>
                <a:spcPts val="0"/>
              </a:spcBef>
              <a:spcAft>
                <a:spcPts val="600"/>
              </a:spcAft>
              <a:buClr>
                <a:srgbClr val="000000"/>
              </a:buClr>
              <a:buSzTx/>
              <a:tabLst/>
              <a:defRPr/>
            </a:pPr>
            <a:r>
              <a:rPr kumimoji="0" lang="ru-RU" sz="4000" b="0" i="0" u="none" strike="noStrike" kern="1200" cap="none" spc="0" normalizeH="0" baseline="0" noProof="0" dirty="0">
                <a:ln>
                  <a:noFill/>
                </a:ln>
                <a:solidFill>
                  <a:prstClr val="black"/>
                </a:solidFill>
                <a:effectLst/>
                <a:uLnTx/>
                <a:uFillTx/>
                <a:latin typeface="+mj-lt"/>
                <a:ea typeface="Times New Roman" panose="02020603050405020304" pitchFamily="18" charset="0"/>
                <a:cs typeface="+mn-cs"/>
              </a:rPr>
              <a:t>Календарный учебный график</a:t>
            </a:r>
          </a:p>
          <a:p>
            <a:pPr marR="0" lvl="0" defTabSz="457200" rtl="0" eaLnBrk="1" fontAlgn="auto" latinLnBrk="0" hangingPunct="1">
              <a:lnSpc>
                <a:spcPct val="100000"/>
              </a:lnSpc>
              <a:spcBef>
                <a:spcPts val="0"/>
              </a:spcBef>
              <a:spcAft>
                <a:spcPts val="600"/>
              </a:spcAft>
              <a:buClr>
                <a:srgbClr val="000000"/>
              </a:buClr>
              <a:buSzTx/>
              <a:tabLst/>
              <a:defRPr/>
            </a:pPr>
            <a:r>
              <a:rPr kumimoji="0" lang="ru-RU" sz="2000" b="0"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(Об образовании в Российской Федерации: Федеральный закон от 29 декабря 2012 г. № 273-ФЗ // Собрание законодательства Российской Федерации. – 2012. Ст.2, п.92, ст. 47, п.5.</a:t>
            </a:r>
          </a:p>
          <a:p>
            <a:pPr marR="0" lvl="0" defTabSz="457200" rtl="0" eaLnBrk="1" fontAlgn="auto" latinLnBrk="0" hangingPunct="1">
              <a:lnSpc>
                <a:spcPct val="100000"/>
              </a:lnSpc>
              <a:spcBef>
                <a:spcPts val="0"/>
              </a:spcBef>
              <a:spcAft>
                <a:spcPts val="600"/>
              </a:spcAft>
              <a:buClr>
                <a:srgbClr val="000000"/>
              </a:buClr>
              <a:buSzTx/>
              <a:tabLst/>
              <a:defRPr/>
            </a:pPr>
            <a:r>
              <a:rPr kumimoji="0" lang="en-US" sz="2000" b="0"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hlinkClick r:id="rId2">
                  <a:extLst>
                    <a:ext uri="{A12FA001-AC4F-418D-AE19-62706E023703}">
                      <ahyp:hlinkClr xmlns:ahyp="http://schemas.microsoft.com/office/drawing/2018/hyperlinkcolor" val="tx"/>
                    </a:ext>
                  </a:extLst>
                </a:hlinkClick>
              </a:rPr>
              <a:t>https://www.consultant.ru/document/cons_doc_LAW_140174/72466f2c8cc0866b7dab921ae53b3ff96887e713/</a:t>
            </a:r>
            <a:r>
              <a:rPr kumimoji="0" lang="ru-RU" sz="2000" b="0" i="1"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n-cs"/>
              </a:rPr>
              <a:t>)</a:t>
            </a:r>
          </a:p>
          <a:p>
            <a:pPr marR="0" lvl="0" defTabSz="457200" rtl="0" eaLnBrk="1" fontAlgn="auto" latinLnBrk="0" hangingPunct="1">
              <a:lnSpc>
                <a:spcPct val="100000"/>
              </a:lnSpc>
              <a:spcBef>
                <a:spcPts val="0"/>
              </a:spcBef>
              <a:spcAft>
                <a:spcPts val="600"/>
              </a:spcAft>
              <a:buClr>
                <a:srgbClr val="000000"/>
              </a:buClr>
              <a:buSzTx/>
              <a:tabLst/>
              <a:defRPr/>
            </a:pPr>
            <a:endParaRPr kumimoji="0" lang="ru-RU"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algn="just"/>
            <a:r>
              <a:rPr lang="ru-RU" sz="2400" b="1" dirty="0">
                <a:solidFill>
                  <a:schemeClr val="bg1"/>
                </a:solidFill>
                <a:cs typeface="Arial" panose="020B0604020202020204" pitchFamily="34" charset="0"/>
              </a:rPr>
              <a:t>Календарный учебный график </a:t>
            </a:r>
            <a:r>
              <a:rPr lang="ru-RU" sz="2400" dirty="0">
                <a:solidFill>
                  <a:schemeClr val="bg1"/>
                </a:solidFill>
                <a:cs typeface="Arial" panose="020B0604020202020204" pitchFamily="34" charset="0"/>
              </a:rPr>
              <a:t>(КУГ):</a:t>
            </a:r>
          </a:p>
          <a:p>
            <a:pPr algn="just"/>
            <a:r>
              <a:rPr lang="ru-RU" sz="2400" dirty="0">
                <a:solidFill>
                  <a:schemeClr val="bg1"/>
                </a:solidFill>
                <a:cs typeface="Arial" panose="020B0604020202020204" pitchFamily="34" charset="0"/>
              </a:rPr>
              <a:t> - определяет количество учебных недель;  </a:t>
            </a:r>
          </a:p>
          <a:p>
            <a:pPr algn="just"/>
            <a:r>
              <a:rPr lang="ru-RU" sz="2400" dirty="0">
                <a:solidFill>
                  <a:schemeClr val="bg1"/>
                </a:solidFill>
                <a:cs typeface="Arial" panose="020B0604020202020204" pitchFamily="34" charset="0"/>
              </a:rPr>
              <a:t> - даты начала и окончания учебных периодов/этапов; </a:t>
            </a:r>
          </a:p>
          <a:p>
            <a:pPr algn="just"/>
            <a:r>
              <a:rPr lang="ru-RU" sz="2400" dirty="0">
                <a:solidFill>
                  <a:schemeClr val="bg1"/>
                </a:solidFill>
                <a:cs typeface="Arial" panose="020B0604020202020204" pitchFamily="34" charset="0"/>
              </a:rPr>
              <a:t> - оформляется в виде таблицы и составляется для каждого учебного года; </a:t>
            </a:r>
          </a:p>
          <a:p>
            <a:pPr marL="342900" indent="-342900" algn="just">
              <a:buFontTx/>
              <a:buChar char="-"/>
            </a:pPr>
            <a:r>
              <a:rPr lang="ru-RU" sz="2400" b="1" dirty="0">
                <a:solidFill>
                  <a:schemeClr val="bg1"/>
                </a:solidFill>
                <a:cs typeface="Arial" panose="020B0604020202020204" pitchFamily="34" charset="0"/>
              </a:rPr>
              <a:t>является обязательным приложением к программе. </a:t>
            </a:r>
          </a:p>
          <a:p>
            <a:pPr algn="just"/>
            <a:endParaRPr lang="ru-RU" sz="2400" b="1" dirty="0">
              <a:solidFill>
                <a:schemeClr val="bg1"/>
              </a:solidFill>
              <a:cs typeface="Arial" panose="020B0604020202020204" pitchFamily="34" charset="0"/>
            </a:endParaRPr>
          </a:p>
          <a:p>
            <a:pPr algn="just"/>
            <a:r>
              <a:rPr lang="ru-RU" sz="2400" b="1" dirty="0">
                <a:solidFill>
                  <a:schemeClr val="bg1"/>
                </a:solidFill>
                <a:cs typeface="Arial" panose="020B0604020202020204" pitchFamily="34" charset="0"/>
              </a:rPr>
              <a:t>ПРИМЕР ОФОРМЛЕНИЯ:</a:t>
            </a:r>
          </a:p>
          <a:p>
            <a:pPr algn="just"/>
            <a:endParaRPr lang="ru-RU" sz="2400" dirty="0">
              <a:solidFill>
                <a:schemeClr val="bg1"/>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76B0DA0C-D99D-4473-BCB0-522CC3AE5C8C}"/>
              </a:ext>
            </a:extLst>
          </p:cNvPr>
          <p:cNvPicPr>
            <a:picLocks noChangeAspect="1"/>
          </p:cNvPicPr>
          <p:nvPr/>
        </p:nvPicPr>
        <p:blipFill>
          <a:blip r:embed="rId3"/>
          <a:stretch>
            <a:fillRect/>
          </a:stretch>
        </p:blipFill>
        <p:spPr>
          <a:xfrm>
            <a:off x="1169015" y="6128867"/>
            <a:ext cx="11320820" cy="3429770"/>
          </a:xfrm>
          <a:prstGeom prst="rect">
            <a:avLst/>
          </a:prstGeom>
        </p:spPr>
      </p:pic>
    </p:spTree>
    <p:extLst>
      <p:ext uri="{BB962C8B-B14F-4D97-AF65-F5344CB8AC3E}">
        <p14:creationId xmlns:p14="http://schemas.microsoft.com/office/powerpoint/2010/main" val="12426258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485FBA-330B-4742-AB15-D795BFF32C68}"/>
              </a:ext>
            </a:extLst>
          </p:cNvPr>
          <p:cNvSpPr txBox="1"/>
          <p:nvPr/>
        </p:nvSpPr>
        <p:spPr>
          <a:xfrm>
            <a:off x="457200" y="318397"/>
            <a:ext cx="12954000" cy="10843353"/>
          </a:xfrm>
          <a:prstGeom prst="rect">
            <a:avLst/>
          </a:prstGeom>
          <a:noFill/>
        </p:spPr>
        <p:txBody>
          <a:bodyPr wrap="square" rtlCol="0">
            <a:spAutoFit/>
          </a:bodyPr>
          <a:lstStyle/>
          <a:p>
            <a:pPr algn="ctr"/>
            <a:r>
              <a:rPr lang="ru-RU" sz="2800" b="1" dirty="0">
                <a:solidFill>
                  <a:schemeClr val="bg1"/>
                </a:solidFill>
                <a:latin typeface="+mj-lt"/>
              </a:rPr>
              <a:t>Условия реализации ДОП</a:t>
            </a:r>
          </a:p>
          <a:p>
            <a:endParaRPr lang="ru-RU" sz="2800" b="1" dirty="0">
              <a:solidFill>
                <a:schemeClr val="bg1"/>
              </a:solidFill>
              <a:latin typeface="+mj-lt"/>
            </a:endParaRPr>
          </a:p>
          <a:p>
            <a:pPr marL="342900" indent="-342900" algn="just">
              <a:buAutoNum type="arabicPeriod"/>
            </a:pPr>
            <a:r>
              <a:rPr lang="ru-RU" sz="2800" b="1" dirty="0">
                <a:solidFill>
                  <a:schemeClr val="bg1"/>
                </a:solidFill>
                <a:latin typeface="+mj-lt"/>
              </a:rPr>
              <a:t> </a:t>
            </a:r>
            <a:r>
              <a:rPr lang="ru-RU" sz="2800" b="1" dirty="0">
                <a:solidFill>
                  <a:schemeClr val="bg1"/>
                </a:solidFill>
              </a:rPr>
              <a:t>Материально-техническое обеспечение </a:t>
            </a:r>
            <a:r>
              <a:rPr lang="ru-RU" sz="2800" dirty="0">
                <a:solidFill>
                  <a:schemeClr val="bg1"/>
                </a:solidFill>
              </a:rPr>
              <a:t>– </a:t>
            </a:r>
            <a:r>
              <a:rPr lang="ru-RU" sz="2000" dirty="0">
                <a:solidFill>
                  <a:schemeClr val="bg1"/>
                </a:solidFill>
              </a:rPr>
              <a:t>это перечень помещений, оборудования, инструментов и материалов (площадки, оборудование, приборы), необходимых для реализации программы.</a:t>
            </a:r>
          </a:p>
          <a:p>
            <a:pPr algn="just"/>
            <a:endParaRPr lang="ru-RU" sz="2000" i="1" dirty="0">
              <a:solidFill>
                <a:schemeClr val="bg1"/>
              </a:solidFill>
            </a:endParaRPr>
          </a:p>
          <a:p>
            <a:pPr marL="0" marR="0" lvl="0" indent="0" algn="just" defTabSz="685800" rtl="0" eaLnBrk="1" fontAlgn="auto" latinLnBrk="0" hangingPunct="1">
              <a:lnSpc>
                <a:spcPct val="100000"/>
              </a:lnSpc>
              <a:spcBef>
                <a:spcPts val="0"/>
              </a:spcBef>
              <a:spcAft>
                <a:spcPts val="0"/>
              </a:spcAft>
              <a:buClrTx/>
              <a:buSzTx/>
              <a:buFontTx/>
              <a:buNone/>
              <a:tabLst/>
              <a:defRPr/>
            </a:pPr>
            <a:r>
              <a:rPr lang="ru-RU" sz="2800" b="1" dirty="0">
                <a:solidFill>
                  <a:schemeClr val="bg1"/>
                </a:solidFill>
              </a:rPr>
              <a:t>2. Кадровое обеспечение - </a:t>
            </a:r>
            <a:r>
              <a:rPr lang="ru-RU" sz="2000" kern="100" dirty="0">
                <a:solidFill>
                  <a:schemeClr val="bg1"/>
                </a:solidFill>
                <a:cs typeface="Arial" panose="020B0604020202020204" pitchFamily="34" charset="0"/>
              </a:rPr>
              <a:t>в</a:t>
            </a:r>
            <a:r>
              <a:rPr kumimoji="0" lang="ru-RU" sz="2000" b="0" i="0" u="none" strike="noStrike" kern="100" cap="none" spc="0" normalizeH="0" baseline="0" noProof="0" dirty="0">
                <a:ln>
                  <a:noFill/>
                </a:ln>
                <a:solidFill>
                  <a:schemeClr val="bg1"/>
                </a:solidFill>
                <a:effectLst/>
                <a:uLnTx/>
                <a:uFillTx/>
                <a:ea typeface="+mn-ea"/>
                <a:cs typeface="Arial" panose="020B0604020202020204" pitchFamily="34" charset="0"/>
              </a:rPr>
              <a:t> кадровом обеспечении указываются требования к педагогу, реализующему программу, а также сведения о педагогах, которые задействованы при организации ДОП. </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ru-RU" sz="2000" b="1" i="0" u="none" strike="noStrike" kern="100" cap="none" spc="0" normalizeH="0" baseline="0" noProof="0" dirty="0">
                <a:ln>
                  <a:noFill/>
                </a:ln>
                <a:solidFill>
                  <a:schemeClr val="bg1"/>
                </a:solidFill>
                <a:effectLst/>
                <a:uLnTx/>
                <a:uFillTx/>
                <a:ea typeface="+mn-ea"/>
                <a:cs typeface="Arial" panose="020B0604020202020204" pitchFamily="34" charset="0"/>
              </a:rPr>
              <a:t>	Например,</a:t>
            </a:r>
            <a:r>
              <a:rPr kumimoji="0" lang="ru-RU" sz="2000" b="0" i="0" u="none" strike="noStrike" kern="100" cap="none" spc="0" normalizeH="0" baseline="0" noProof="0" dirty="0">
                <a:ln>
                  <a:noFill/>
                </a:ln>
                <a:solidFill>
                  <a:schemeClr val="bg1"/>
                </a:solidFill>
                <a:effectLst/>
                <a:uLnTx/>
                <a:uFillTx/>
                <a:ea typeface="+mn-ea"/>
                <a:cs typeface="Arial" panose="020B0604020202020204" pitchFamily="34" charset="0"/>
              </a:rPr>
              <a:t> для реализации требуется специалист, включенный в перечень должностей педагогов (концертмейстер, сурдолог, педагог-психолог и т.п.):</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ru-RU" sz="2000" b="0" i="1" u="none" strike="noStrike" kern="100" cap="none" spc="0" normalizeH="0" baseline="0" noProof="0" dirty="0">
                <a:ln>
                  <a:noFill/>
                </a:ln>
                <a:solidFill>
                  <a:schemeClr val="bg1"/>
                </a:solidFill>
                <a:effectLst/>
                <a:uLnTx/>
                <a:uFillTx/>
                <a:ea typeface="+mn-ea"/>
                <a:cs typeface="Arial" panose="020B0604020202020204" pitchFamily="34" charset="0"/>
              </a:rPr>
              <a:t>	Реализация дополнительной общеразвивающей программы </a:t>
            </a:r>
            <a:r>
              <a:rPr kumimoji="0" lang="ru-RU" sz="2000" b="1" i="1" u="none" strike="noStrike" kern="100" cap="none" spc="0" normalizeH="0" baseline="0" noProof="0" dirty="0">
                <a:ln>
                  <a:noFill/>
                </a:ln>
                <a:solidFill>
                  <a:schemeClr val="bg1"/>
                </a:solidFill>
                <a:effectLst/>
                <a:uLnTx/>
                <a:uFillTx/>
                <a:ea typeface="+mn-ea"/>
                <a:cs typeface="Arial" panose="020B0604020202020204" pitchFamily="34" charset="0"/>
              </a:rPr>
              <a:t>«НАЗВАНИЕ» </a:t>
            </a:r>
            <a:r>
              <a:rPr kumimoji="0" lang="ru-RU" sz="2000" b="0" i="1" u="none" strike="noStrike" kern="100" cap="none" spc="0" normalizeH="0" baseline="0" noProof="0" dirty="0">
                <a:ln>
                  <a:noFill/>
                </a:ln>
                <a:solidFill>
                  <a:schemeClr val="bg1"/>
                </a:solidFill>
                <a:effectLst/>
                <a:uLnTx/>
                <a:uFillTx/>
                <a:ea typeface="+mn-ea"/>
                <a:cs typeface="Arial" panose="020B0604020202020204" pitchFamily="34" charset="0"/>
              </a:rPr>
              <a:t>обеспечивается педагогом дополнительного образования, имеющим среднее профессиональное или высшее образование, соответствующее </a:t>
            </a:r>
            <a:r>
              <a:rPr kumimoji="0" lang="ru-RU" sz="2000" b="1" i="1" u="none" strike="noStrike" kern="100" cap="none" spc="0" normalizeH="0" baseline="0" noProof="0" dirty="0">
                <a:ln>
                  <a:noFill/>
                </a:ln>
                <a:solidFill>
                  <a:schemeClr val="bg1"/>
                </a:solidFill>
                <a:effectLst/>
                <a:uLnTx/>
                <a:uFillTx/>
                <a:ea typeface="+mn-ea"/>
                <a:cs typeface="Arial" panose="020B0604020202020204" pitchFamily="34" charset="0"/>
              </a:rPr>
              <a:t>КАКОЙ</a:t>
            </a:r>
            <a:r>
              <a:rPr kumimoji="0" lang="ru-RU" sz="2000" b="0" i="1" u="none" strike="noStrike" kern="100" cap="none" spc="0" normalizeH="0" baseline="0" noProof="0" dirty="0">
                <a:ln>
                  <a:noFill/>
                </a:ln>
                <a:solidFill>
                  <a:schemeClr val="bg1"/>
                </a:solidFill>
                <a:effectLst/>
                <a:uLnTx/>
                <a:uFillTx/>
                <a:ea typeface="+mn-ea"/>
                <a:cs typeface="Arial" panose="020B0604020202020204" pitchFamily="34" charset="0"/>
              </a:rPr>
              <a:t> направленности и отвечающим квалификационным требованиям, указанным в квалификационных справочниках и профессиональном стандарте по должности «Педагог дополнительного образования детей и взрослых» в соответствии с Приказом Минтруда РФ от 22.09.2021 № 652н.</a:t>
            </a:r>
            <a:endParaRPr lang="ru-RU" sz="2000" i="1" kern="100" dirty="0">
              <a:solidFill>
                <a:schemeClr val="bg1"/>
              </a:solidFill>
              <a:cs typeface="Arial" panose="020B0604020202020204" pitchFamily="34"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lang="ru-RU" sz="2800" b="1" i="1" kern="100" dirty="0">
              <a:solidFill>
                <a:schemeClr val="bg1"/>
              </a:solidFill>
              <a:cs typeface="Arial" panose="020B0604020202020204" pitchFamily="34" charset="0"/>
            </a:endParaRPr>
          </a:p>
          <a:p>
            <a:pPr marR="0" lvl="0" algn="just" defTabSz="914400" rtl="0" eaLnBrk="1" fontAlgn="auto" latinLnBrk="0" hangingPunct="1">
              <a:lnSpc>
                <a:spcPct val="107000"/>
              </a:lnSpc>
              <a:spcBef>
                <a:spcPts val="0"/>
              </a:spcBef>
              <a:spcAft>
                <a:spcPts val="800"/>
              </a:spcAft>
              <a:buClrTx/>
              <a:buSzTx/>
              <a:buFontTx/>
              <a:buAutoNum type="arabicPeriod" startAt="3"/>
              <a:tabLst/>
              <a:defRPr/>
            </a:pPr>
            <a:r>
              <a:rPr lang="ru-RU" sz="2800" b="1" dirty="0">
                <a:solidFill>
                  <a:schemeClr val="bg1"/>
                </a:solidFill>
              </a:rPr>
              <a:t>Информационно-методическое обеспечение - </a:t>
            </a:r>
            <a:r>
              <a:rPr kumimoji="0" lang="ru-RU" sz="2000" i="0" u="none" strike="noStrike" kern="100" cap="none" spc="0" normalizeH="0" baseline="0" noProof="0" dirty="0">
                <a:ln>
                  <a:noFill/>
                </a:ln>
                <a:solidFill>
                  <a:schemeClr val="bg1"/>
                </a:solidFill>
                <a:effectLst/>
                <a:uLnTx/>
                <a:uFillTx/>
                <a:ea typeface="+mn-ea"/>
                <a:cs typeface="Arial" panose="020B0604020202020204" pitchFamily="34" charset="0"/>
              </a:rPr>
              <a:t>это описание методов, приемов и технологий преподавания, педагогических технологий организации учебных занятий, применяемых на занятиях цифровых ресурсов и платформ, тренажеров и т.д. </a:t>
            </a:r>
          </a:p>
          <a:p>
            <a:pPr marR="0" lvl="0" algn="just" defTabSz="914400" rtl="0" eaLnBrk="1" fontAlgn="auto" latinLnBrk="0" hangingPunct="1">
              <a:lnSpc>
                <a:spcPct val="107000"/>
              </a:lnSpc>
              <a:spcBef>
                <a:spcPts val="0"/>
              </a:spcBef>
              <a:spcAft>
                <a:spcPts val="800"/>
              </a:spcAft>
              <a:buClrTx/>
              <a:buSzTx/>
              <a:tabLst/>
              <a:defRPr/>
            </a:pPr>
            <a:r>
              <a:rPr kumimoji="0" lang="ru-RU" sz="2000" i="0" u="none" strike="noStrike" kern="100" cap="none" spc="0" normalizeH="0" baseline="0" noProof="0" dirty="0">
                <a:ln>
                  <a:noFill/>
                </a:ln>
                <a:solidFill>
                  <a:schemeClr val="bg1"/>
                </a:solidFill>
                <a:effectLst/>
                <a:uLnTx/>
                <a:uFillTx/>
                <a:ea typeface="+mn-ea"/>
                <a:cs typeface="Arial" panose="020B0604020202020204" pitchFamily="34" charset="0"/>
              </a:rPr>
              <a:t>Данный раздел может включать: индивидуальные учебные планы, методические рекомендации, алгоритмы учебных занятий, технологические карты, рабочие тетради, инструкции, дидактические материалы, комплекты заданий, образцы работ и другое.</a:t>
            </a:r>
          </a:p>
          <a:p>
            <a:pPr marR="0" lvl="0" algn="just" defTabSz="914400" rtl="0" eaLnBrk="1" fontAlgn="auto" latinLnBrk="0" hangingPunct="1">
              <a:lnSpc>
                <a:spcPct val="107000"/>
              </a:lnSpc>
              <a:spcBef>
                <a:spcPts val="0"/>
              </a:spcBef>
              <a:spcAft>
                <a:spcPts val="800"/>
              </a:spcAft>
              <a:buClrTx/>
              <a:buSzTx/>
              <a:tabLst/>
              <a:defRPr/>
            </a:pPr>
            <a:r>
              <a:rPr lang="ru-RU" sz="2000" kern="100" dirty="0">
                <a:solidFill>
                  <a:schemeClr val="bg1"/>
                </a:solidFill>
                <a:cs typeface="Arial" panose="020B0604020202020204" pitchFamily="34" charset="0"/>
              </a:rPr>
              <a:t>	Методические материалы разработчики ДОП определяют самостоятельно (это </a:t>
            </a:r>
            <a:r>
              <a:rPr lang="ru-RU" sz="2000" kern="100" dirty="0" err="1">
                <a:solidFill>
                  <a:schemeClr val="bg1"/>
                </a:solidFill>
                <a:cs typeface="Arial" panose="020B0604020202020204" pitchFamily="34" charset="0"/>
              </a:rPr>
              <a:t>м.б</a:t>
            </a:r>
            <a:r>
              <a:rPr lang="ru-RU" sz="2000" kern="100" dirty="0">
                <a:solidFill>
                  <a:schemeClr val="bg1"/>
                </a:solidFill>
                <a:cs typeface="Arial" panose="020B0604020202020204" pitchFamily="34" charset="0"/>
              </a:rPr>
              <a:t>. разработка занятия, памятки для детей или родителей, технологические карты, дидактические материалы). Они должны быть представлены, рассмотрены и утверждены на методическом совете, как методические рекомендации. В ДОП находятся в ПРИЛОЖЕНИИ.</a:t>
            </a:r>
          </a:p>
          <a:p>
            <a:pPr marR="0" lvl="0" algn="just" defTabSz="914400" rtl="0" eaLnBrk="1" fontAlgn="auto" latinLnBrk="0" hangingPunct="1">
              <a:lnSpc>
                <a:spcPct val="107000"/>
              </a:lnSpc>
              <a:spcBef>
                <a:spcPts val="0"/>
              </a:spcBef>
              <a:spcAft>
                <a:spcPts val="800"/>
              </a:spcAft>
              <a:buClrTx/>
              <a:buSzTx/>
              <a:tabLst/>
              <a:defRPr/>
            </a:pPr>
            <a:r>
              <a:rPr kumimoji="0" lang="ru-RU" sz="2000" i="0" u="none" strike="noStrike" kern="100" cap="none" spc="0" normalizeH="0" baseline="0" noProof="0" dirty="0">
                <a:ln>
                  <a:noFill/>
                </a:ln>
                <a:solidFill>
                  <a:schemeClr val="bg1"/>
                </a:solidFill>
                <a:effectLst/>
                <a:uLnTx/>
                <a:uFillTx/>
                <a:ea typeface="Calibri" panose="020F0502020204030204" pitchFamily="34" charset="0"/>
                <a:cs typeface="Arial" panose="020B0604020202020204" pitchFamily="34" charset="0"/>
              </a:rPr>
              <a:t>	</a:t>
            </a:r>
          </a:p>
          <a:p>
            <a:pPr marL="0" marR="0" lvl="0" indent="0" algn="just" defTabSz="685800" rtl="0" eaLnBrk="1" fontAlgn="auto" latinLnBrk="0" hangingPunct="1">
              <a:lnSpc>
                <a:spcPct val="100000"/>
              </a:lnSpc>
              <a:spcBef>
                <a:spcPts val="0"/>
              </a:spcBef>
              <a:spcAft>
                <a:spcPts val="0"/>
              </a:spcAft>
              <a:buClrTx/>
              <a:buSzTx/>
              <a:buFontTx/>
              <a:buNone/>
              <a:tabLst/>
              <a:defRPr/>
            </a:pPr>
            <a:endParaRPr lang="ru-RU" sz="2800" b="1" dirty="0">
              <a:solidFill>
                <a:schemeClr val="bg1"/>
              </a:solidFill>
              <a:latin typeface="+mj-lt"/>
            </a:endParaRPr>
          </a:p>
        </p:txBody>
      </p:sp>
    </p:spTree>
    <p:extLst>
      <p:ext uri="{BB962C8B-B14F-4D97-AF65-F5344CB8AC3E}">
        <p14:creationId xmlns:p14="http://schemas.microsoft.com/office/powerpoint/2010/main" val="3786242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3000" y="495300"/>
            <a:ext cx="11162111" cy="685800"/>
          </a:xfrm>
          <a:solidFill>
            <a:schemeClr val="tx2">
              <a:lumMod val="40000"/>
              <a:lumOff val="60000"/>
            </a:schemeClr>
          </a:solidFill>
          <a:ln>
            <a:solidFill>
              <a:schemeClr val="accent1">
                <a:lumMod val="75000"/>
              </a:schemeClr>
            </a:solidFill>
          </a:ln>
        </p:spPr>
        <p:txBody>
          <a:bodyPr>
            <a:noAutofit/>
          </a:bodyPr>
          <a:lstStyle/>
          <a:p>
            <a:pPr algn="ctr"/>
            <a:br>
              <a:rPr lang="ru-RU" sz="4500" b="1" dirty="0"/>
            </a:br>
            <a:br>
              <a:rPr lang="ru-RU" sz="4500" b="1" dirty="0"/>
            </a:br>
            <a:br>
              <a:rPr lang="ru-RU" sz="4500" b="1" dirty="0"/>
            </a:br>
            <a:br>
              <a:rPr lang="ru-RU" sz="4500" b="1" dirty="0"/>
            </a:br>
            <a:br>
              <a:rPr lang="ru-RU" sz="4500" b="1" dirty="0"/>
            </a:br>
            <a:br>
              <a:rPr lang="ru-RU" sz="4500" b="1" dirty="0"/>
            </a:br>
            <a:br>
              <a:rPr lang="ru-RU" sz="4500" b="1" dirty="0"/>
            </a:br>
            <a:r>
              <a:rPr lang="ru-RU" sz="3200" b="1" dirty="0">
                <a:solidFill>
                  <a:schemeClr val="bg1"/>
                </a:solidFill>
              </a:rPr>
              <a:t>Формы аттестации</a:t>
            </a:r>
            <a:endParaRPr lang="ru-RU" sz="4500" b="1" dirty="0"/>
          </a:p>
        </p:txBody>
      </p:sp>
      <p:sp>
        <p:nvSpPr>
          <p:cNvPr id="5" name="Текст 4">
            <a:extLst>
              <a:ext uri="{FF2B5EF4-FFF2-40B4-BE49-F238E27FC236}">
                <a16:creationId xmlns:a16="http://schemas.microsoft.com/office/drawing/2014/main" id="{20D5908A-33BC-4286-B3CD-7DFF459CDAD8}"/>
              </a:ext>
            </a:extLst>
          </p:cNvPr>
          <p:cNvSpPr>
            <a:spLocks noGrp="1"/>
          </p:cNvSpPr>
          <p:nvPr>
            <p:ph type="body" idx="1"/>
          </p:nvPr>
        </p:nvSpPr>
        <p:spPr>
          <a:xfrm>
            <a:off x="762000" y="1409700"/>
            <a:ext cx="12192000" cy="6934200"/>
          </a:xfrm>
        </p:spPr>
        <p:txBody>
          <a:bodyPr>
            <a:no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2400" b="1" u="none" strike="noStrike" kern="100" cap="none" spc="0" normalizeH="0" baseline="0" noProof="0" dirty="0">
                <a:ln>
                  <a:noFill/>
                </a:ln>
                <a:solidFill>
                  <a:prstClr val="black"/>
                </a:solidFill>
                <a:effectLst/>
                <a:uLnTx/>
                <a:uFillTx/>
                <a:ea typeface="+mn-ea"/>
                <a:cs typeface="Arial" panose="020B0604020202020204" pitchFamily="34" charset="0"/>
              </a:rPr>
              <a:t>Формы аттестации/контроля в дополнительном образовании </a:t>
            </a:r>
            <a:r>
              <a:rPr kumimoji="0" lang="ru-RU" sz="2400" b="0" u="none" strike="noStrike" kern="100" cap="none" spc="0" normalizeH="0" baseline="0" noProof="0" dirty="0">
                <a:ln>
                  <a:noFill/>
                </a:ln>
                <a:solidFill>
                  <a:prstClr val="black"/>
                </a:solidFill>
                <a:effectLst/>
                <a:uLnTx/>
                <a:uFillTx/>
                <a:ea typeface="+mn-ea"/>
                <a:cs typeface="Arial" panose="020B0604020202020204" pitchFamily="34" charset="0"/>
              </a:rPr>
              <a:t>– творческая работа, проект, выставка, конкурс, фестиваль художественно-прикладного творчества, отчетные выставки, отчетные концерты, вернисажи и т.д. разрабатываются индивидуально для определения результативности освоения образовательной программы, отражают цели и задачи программы.</a:t>
            </a:r>
          </a:p>
          <a:p>
            <a:pPr marR="0" lvl="0" indent="539750" algn="just" defTabSz="914400" rtl="0" eaLnBrk="1" fontAlgn="auto" latinLnBrk="0" hangingPunct="1">
              <a:lnSpc>
                <a:spcPct val="107000"/>
              </a:lnSpc>
              <a:spcBef>
                <a:spcPts val="0"/>
              </a:spcBef>
              <a:spcAft>
                <a:spcPts val="800"/>
              </a:spcAft>
              <a:buClrTx/>
              <a:buSzTx/>
              <a:buFontTx/>
              <a:buNone/>
              <a:tabLst/>
              <a:defRPr/>
            </a:pPr>
            <a:r>
              <a:rPr kumimoji="0" lang="ru-RU" sz="2400" b="0" u="none" strike="noStrike" kern="100" cap="none" spc="0" normalizeH="0" baseline="0" noProof="0" dirty="0">
                <a:ln>
                  <a:noFill/>
                </a:ln>
                <a:solidFill>
                  <a:prstClr val="black"/>
                </a:solidFill>
                <a:effectLst/>
                <a:uLnTx/>
                <a:uFillTx/>
                <a:ea typeface="+mn-ea"/>
                <a:cs typeface="Arial" panose="020B0604020202020204" pitchFamily="34" charset="0"/>
              </a:rPr>
              <a:t>В данном подразделе следует указать методы отслеживания (диагностики) успешности овладения обучающимися содержанием программы.</a:t>
            </a:r>
          </a:p>
          <a:p>
            <a:pPr marR="0" lvl="0" indent="539750" algn="just" defTabSz="914400" rtl="0" eaLnBrk="1" fontAlgn="auto" latinLnBrk="0" hangingPunct="1">
              <a:lnSpc>
                <a:spcPct val="107000"/>
              </a:lnSpc>
              <a:spcBef>
                <a:spcPts val="0"/>
              </a:spcBef>
              <a:spcAft>
                <a:spcPts val="800"/>
              </a:spcAft>
              <a:buClrTx/>
              <a:buSzTx/>
              <a:buFontTx/>
              <a:buNone/>
              <a:tabLst/>
              <a:defRPr/>
            </a:pPr>
            <a:r>
              <a:rPr kumimoji="0" lang="ru-RU" sz="2400" b="0" u="none" strike="noStrike" kern="100" cap="none" spc="0" normalizeH="0" baseline="0" noProof="0" dirty="0">
                <a:ln>
                  <a:noFill/>
                </a:ln>
                <a:solidFill>
                  <a:prstClr val="black"/>
                </a:solidFill>
                <a:effectLst/>
                <a:uLnTx/>
                <a:uFillTx/>
                <a:ea typeface="+mn-ea"/>
                <a:cs typeface="Arial" panose="020B0604020202020204" pitchFamily="34" charset="0"/>
              </a:rPr>
              <a:t>Разрабатывая диагностические материалы, следует учесть, что в процессе прохождения программы педагог проводит:</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2400" b="1" u="none" strike="noStrike" kern="100" cap="none" spc="0" normalizeH="0" baseline="0" noProof="0" dirty="0">
                <a:ln>
                  <a:noFill/>
                </a:ln>
                <a:solidFill>
                  <a:prstClr val="black"/>
                </a:solidFill>
                <a:effectLst/>
                <a:uLnTx/>
                <a:uFillTx/>
                <a:ea typeface="+mn-ea"/>
                <a:cs typeface="Arial" panose="020B0604020202020204" pitchFamily="34" charset="0"/>
              </a:rPr>
              <a:t>входящий контроль;</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ru-RU" sz="2400" b="1" kern="100" dirty="0">
                <a:solidFill>
                  <a:prstClr val="black"/>
                </a:solidFill>
                <a:cs typeface="Arial" panose="020B0604020202020204" pitchFamily="34" charset="0"/>
              </a:rPr>
              <a:t>т</a:t>
            </a:r>
            <a:r>
              <a:rPr kumimoji="0" lang="ru-RU" sz="2400" b="1" u="none" strike="noStrike" kern="100" cap="none" spc="0" normalizeH="0" baseline="0" noProof="0" dirty="0" err="1">
                <a:ln>
                  <a:noFill/>
                </a:ln>
                <a:solidFill>
                  <a:prstClr val="black"/>
                </a:solidFill>
                <a:effectLst/>
                <a:uLnTx/>
                <a:uFillTx/>
                <a:ea typeface="+mn-ea"/>
                <a:cs typeface="Arial" panose="020B0604020202020204" pitchFamily="34" charset="0"/>
              </a:rPr>
              <a:t>екущий</a:t>
            </a:r>
            <a:r>
              <a:rPr kumimoji="0" lang="ru-RU" sz="2400" b="1" u="none" strike="noStrike" kern="100" cap="none" spc="0" normalizeH="0" baseline="0" noProof="0" dirty="0">
                <a:ln>
                  <a:noFill/>
                </a:ln>
                <a:solidFill>
                  <a:prstClr val="black"/>
                </a:solidFill>
                <a:effectLst/>
                <a:uLnTx/>
                <a:uFillTx/>
                <a:ea typeface="+mn-ea"/>
                <a:cs typeface="Arial" panose="020B0604020202020204" pitchFamily="34" charset="0"/>
              </a:rPr>
              <a:t> контроль;</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2400" b="1" u="none" strike="noStrike" kern="100" cap="none" spc="0" normalizeH="0" baseline="0" noProof="0" dirty="0">
                <a:ln>
                  <a:noFill/>
                </a:ln>
                <a:solidFill>
                  <a:prstClr val="black"/>
                </a:solidFill>
                <a:effectLst/>
                <a:uLnTx/>
                <a:uFillTx/>
                <a:ea typeface="+mn-ea"/>
                <a:cs typeface="Arial" panose="020B0604020202020204" pitchFamily="34" charset="0"/>
              </a:rPr>
              <a:t>промежуточный контроль (по полугодиям); </a:t>
            </a:r>
          </a:p>
          <a:p>
            <a:pPr marL="342900" marR="0" lvl="0" indent="-34290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ru-RU" sz="2400" b="1" kern="100" dirty="0">
                <a:solidFill>
                  <a:prstClr val="black"/>
                </a:solidFill>
                <a:cs typeface="Arial" panose="020B0604020202020204" pitchFamily="34" charset="0"/>
              </a:rPr>
              <a:t>и</a:t>
            </a:r>
            <a:r>
              <a:rPr kumimoji="0" lang="ru-RU" sz="2400" b="1" u="none" strike="noStrike" kern="100" cap="none" spc="0" normalizeH="0" baseline="0" noProof="0" dirty="0" err="1">
                <a:ln>
                  <a:noFill/>
                </a:ln>
                <a:solidFill>
                  <a:prstClr val="black"/>
                </a:solidFill>
                <a:effectLst/>
                <a:uLnTx/>
                <a:uFillTx/>
                <a:ea typeface="+mn-ea"/>
                <a:cs typeface="Arial" panose="020B0604020202020204" pitchFamily="34" charset="0"/>
              </a:rPr>
              <a:t>тоговый</a:t>
            </a:r>
            <a:r>
              <a:rPr kumimoji="0" lang="ru-RU" sz="2400" b="1" u="none" strike="noStrike" kern="100" cap="none" spc="0" normalizeH="0" baseline="0" noProof="0" dirty="0">
                <a:ln>
                  <a:noFill/>
                </a:ln>
                <a:solidFill>
                  <a:prstClr val="black"/>
                </a:solidFill>
                <a:effectLst/>
                <a:uLnTx/>
                <a:uFillTx/>
                <a:ea typeface="+mn-ea"/>
                <a:cs typeface="Arial" panose="020B0604020202020204" pitchFamily="34" charset="0"/>
              </a:rPr>
              <a:t> контроль (в конце последнего года обучения).</a:t>
            </a:r>
          </a:p>
          <a:p>
            <a:pPr marR="0" lvl="0" algn="just" defTabSz="914400" rtl="0" eaLnBrk="1" fontAlgn="auto" latinLnBrk="0" hangingPunct="1">
              <a:lnSpc>
                <a:spcPct val="107000"/>
              </a:lnSpc>
              <a:spcBef>
                <a:spcPts val="0"/>
              </a:spcBef>
              <a:spcAft>
                <a:spcPts val="800"/>
              </a:spcAft>
              <a:buClrTx/>
              <a:buSzTx/>
              <a:tabLst/>
              <a:defRPr/>
            </a:pPr>
            <a:endParaRPr lang="ru-RU" sz="2400" b="1" kern="100" dirty="0">
              <a:solidFill>
                <a:prstClr val="black"/>
              </a:solidFill>
              <a:cs typeface="Arial" panose="020B0604020202020204" pitchFamily="34" charset="0"/>
            </a:endParaRPr>
          </a:p>
          <a:p>
            <a:pPr marR="0" lvl="0" algn="just" defTabSz="914400" rtl="0" eaLnBrk="1" fontAlgn="auto" latinLnBrk="0" hangingPunct="1">
              <a:lnSpc>
                <a:spcPct val="107000"/>
              </a:lnSpc>
              <a:spcBef>
                <a:spcPts val="0"/>
              </a:spcBef>
              <a:spcAft>
                <a:spcPts val="800"/>
              </a:spcAft>
              <a:buClrTx/>
              <a:buSzTx/>
              <a:tabLst/>
              <a:defRPr/>
            </a:pPr>
            <a:r>
              <a:rPr lang="ru-RU" sz="2400" kern="100" dirty="0">
                <a:solidFill>
                  <a:prstClr val="black"/>
                </a:solidFill>
                <a:cs typeface="Arial" panose="020B0604020202020204" pitchFamily="34" charset="0"/>
              </a:rPr>
              <a:t>«Отчетный концерт» – это не оценочная деятельность и не оценочный материал – это продукт ДОП.</a:t>
            </a:r>
            <a:endParaRPr lang="ru-RU" sz="2400" dirty="0"/>
          </a:p>
        </p:txBody>
      </p:sp>
    </p:spTree>
    <p:extLst>
      <p:ext uri="{BB962C8B-B14F-4D97-AF65-F5344CB8AC3E}">
        <p14:creationId xmlns:p14="http://schemas.microsoft.com/office/powerpoint/2010/main" val="455660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190500"/>
            <a:ext cx="11685746" cy="720089"/>
          </a:xfrm>
          <a:solidFill>
            <a:schemeClr val="tx2">
              <a:lumMod val="40000"/>
              <a:lumOff val="60000"/>
            </a:schemeClr>
          </a:solidFill>
        </p:spPr>
        <p:txBody>
          <a:bodyPr>
            <a:normAutofit/>
          </a:bodyPr>
          <a:lstStyle/>
          <a:p>
            <a:pPr algn="ctr"/>
            <a:r>
              <a:rPr lang="ru-RU" sz="3200" b="1" dirty="0">
                <a:solidFill>
                  <a:schemeClr val="bg1"/>
                </a:solidFill>
              </a:rPr>
              <a:t>Виды контроля</a:t>
            </a:r>
          </a:p>
        </p:txBody>
      </p:sp>
      <p:sp>
        <p:nvSpPr>
          <p:cNvPr id="3" name="Текст 2"/>
          <p:cNvSpPr>
            <a:spLocks noGrp="1"/>
          </p:cNvSpPr>
          <p:nvPr>
            <p:ph type="body" idx="1"/>
          </p:nvPr>
        </p:nvSpPr>
        <p:spPr>
          <a:xfrm>
            <a:off x="838200" y="914400"/>
            <a:ext cx="12387691" cy="9182100"/>
          </a:xfrm>
          <a:noFill/>
          <a:ln>
            <a:noFill/>
          </a:ln>
        </p:spPr>
        <p:txBody>
          <a:bodyPr>
            <a:noAutofit/>
          </a:bodyPr>
          <a:lstStyle/>
          <a:p>
            <a:pPr algn="just">
              <a:spcBef>
                <a:spcPts val="0"/>
              </a:spcBef>
            </a:pPr>
            <a:r>
              <a:rPr lang="ru-RU" sz="2400" b="1" dirty="0">
                <a:solidFill>
                  <a:schemeClr val="bg1"/>
                </a:solidFill>
              </a:rPr>
              <a:t>Входной контроль: </a:t>
            </a:r>
          </a:p>
          <a:p>
            <a:pPr algn="just">
              <a:spcBef>
                <a:spcPts val="0"/>
              </a:spcBef>
            </a:pPr>
            <a:r>
              <a:rPr lang="ru-RU" sz="2400" dirty="0">
                <a:solidFill>
                  <a:schemeClr val="bg1"/>
                </a:solidFill>
              </a:rPr>
              <a:t>проводится при наборе, на начальном этапе формирования коллектива (в сентябре) или для обучающихся, которые желают обучаться по данной программе не сначала учебного года. Данный контроль нацелен на изучение интересов ребенка, его знаний и умений, творческих способностей (анкетирование, тестирование, собеседование...) </a:t>
            </a:r>
          </a:p>
          <a:p>
            <a:pPr algn="just">
              <a:spcBef>
                <a:spcPts val="0"/>
              </a:spcBef>
            </a:pPr>
            <a:r>
              <a:rPr lang="ru-RU" sz="2400" b="1" dirty="0">
                <a:solidFill>
                  <a:schemeClr val="bg1"/>
                </a:solidFill>
              </a:rPr>
              <a:t>Текущий контроль: </a:t>
            </a:r>
            <a:r>
              <a:rPr lang="ru-RU" sz="2400" dirty="0">
                <a:solidFill>
                  <a:schemeClr val="bg1"/>
                </a:solidFill>
              </a:rPr>
              <a:t>проводится в течение учебного года, возможен на каждом занятии, по окончании изучения темы, раздела программы (опрос, мини-состязание или выставка после занятия, турнир…)</a:t>
            </a:r>
          </a:p>
          <a:p>
            <a:pPr algn="just">
              <a:spcBef>
                <a:spcPts val="0"/>
              </a:spcBef>
            </a:pPr>
            <a:r>
              <a:rPr lang="ru-RU" sz="2400" b="1" dirty="0">
                <a:solidFill>
                  <a:schemeClr val="bg1"/>
                </a:solidFill>
              </a:rPr>
              <a:t>Промежуточный контроль: </a:t>
            </a:r>
          </a:p>
          <a:p>
            <a:pPr algn="just">
              <a:spcBef>
                <a:spcPts val="0"/>
              </a:spcBef>
            </a:pPr>
            <a:r>
              <a:rPr lang="ru-RU" sz="2400" dirty="0">
                <a:solidFill>
                  <a:schemeClr val="bg1"/>
                </a:solidFill>
              </a:rPr>
              <a:t>проводится в конце I полугодия (в декабре-январе) и II полугодия (май) учебного года, либо после изучения каждого модуля или раздела программы в соответствии с учебным планом ДОП. Данный контроль нацелен на изучение динамики освоения предметного содержания обучающимися, метапредметных результатов, личностного развития и взаимоотношений в группе.</a:t>
            </a:r>
          </a:p>
          <a:p>
            <a:pPr algn="just">
              <a:spcBef>
                <a:spcPts val="0"/>
              </a:spcBef>
            </a:pPr>
            <a:r>
              <a:rPr lang="ru-RU" sz="2400" b="1" dirty="0">
                <a:solidFill>
                  <a:schemeClr val="bg1"/>
                </a:solidFill>
              </a:rPr>
              <a:t>Итоговый контроль: </a:t>
            </a:r>
          </a:p>
          <a:p>
            <a:pPr algn="just">
              <a:spcBef>
                <a:spcPts val="0"/>
              </a:spcBef>
            </a:pPr>
            <a:r>
              <a:rPr lang="ru-RU" sz="2400" dirty="0">
                <a:solidFill>
                  <a:schemeClr val="bg1"/>
                </a:solidFill>
              </a:rPr>
              <a:t>проводится в конце обучения (или последнего года обучения) по ДОП, как правило, в мае. Данный контроль нацелен на проверку освоения программы в целом, учет изменений качеств личности каждого обучающегося (итоговый тест, опрос( динамика обученности), а также выставка, защита проекта, соревнования, концерт, поход…). «Отчетный концерт» – это не оценочная деятельность и не оценочный материал-это продукт ДОП.</a:t>
            </a:r>
          </a:p>
          <a:p>
            <a:pPr algn="just">
              <a:spcBef>
                <a:spcPts val="0"/>
              </a:spcBef>
            </a:pPr>
            <a:endParaRPr lang="ru-RU" sz="2400" b="1" dirty="0">
              <a:solidFill>
                <a:schemeClr val="bg1"/>
              </a:solidFill>
            </a:endParaRPr>
          </a:p>
        </p:txBody>
      </p:sp>
    </p:spTree>
    <p:extLst>
      <p:ext uri="{BB962C8B-B14F-4D97-AF65-F5344CB8AC3E}">
        <p14:creationId xmlns:p14="http://schemas.microsoft.com/office/powerpoint/2010/main" val="281473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52500" y="800100"/>
            <a:ext cx="11811000" cy="914399"/>
          </a:xfrm>
          <a:solidFill>
            <a:schemeClr val="bg2">
              <a:lumMod val="20000"/>
              <a:lumOff val="80000"/>
            </a:schemeClr>
          </a:solidFill>
          <a:ln>
            <a:solidFill>
              <a:srgbClr val="00B050"/>
            </a:solidFill>
          </a:ln>
        </p:spPr>
        <p:txBody>
          <a:bodyPr>
            <a:noAutofit/>
          </a:bodyPr>
          <a:lstStyle/>
          <a:p>
            <a:pPr lvl="0" algn="ctr" defTabSz="914400">
              <a:lnSpc>
                <a:spcPct val="90000"/>
              </a:lnSpc>
              <a:spcBef>
                <a:spcPts val="1000"/>
              </a:spcBef>
              <a:defRPr/>
            </a:pPr>
            <a:br>
              <a:rPr lang="ru-RU" sz="2800" b="1" dirty="0">
                <a:solidFill>
                  <a:schemeClr val="bg1"/>
                </a:solidFill>
              </a:rPr>
            </a:br>
            <a:br>
              <a:rPr lang="ru-RU" sz="2800" b="1" dirty="0">
                <a:solidFill>
                  <a:schemeClr val="bg1"/>
                </a:solidFill>
              </a:rPr>
            </a:br>
            <a:br>
              <a:rPr lang="ru-RU" sz="2800" b="1" dirty="0">
                <a:solidFill>
                  <a:schemeClr val="bg1"/>
                </a:solidFill>
              </a:rPr>
            </a:br>
            <a:br>
              <a:rPr lang="ru-RU" sz="2800" b="1" dirty="0">
                <a:solidFill>
                  <a:schemeClr val="bg1"/>
                </a:solidFill>
              </a:rPr>
            </a:br>
            <a:r>
              <a:rPr lang="ru-RU" sz="2800" b="1" dirty="0">
                <a:solidFill>
                  <a:schemeClr val="bg1"/>
                </a:solidFill>
              </a:rPr>
              <a:t>Оценочные материалы</a:t>
            </a:r>
            <a:br>
              <a:rPr lang="ru-RU" sz="2800" b="1" dirty="0">
                <a:solidFill>
                  <a:schemeClr val="bg1"/>
                </a:solidFill>
              </a:rPr>
            </a:br>
            <a:br>
              <a:rPr lang="ru-RU" sz="2800" b="1" dirty="0">
                <a:solidFill>
                  <a:schemeClr val="bg1"/>
                </a:solidFill>
              </a:rPr>
            </a:br>
            <a:b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ru-RU" sz="3600" b="1" dirty="0">
              <a:solidFill>
                <a:schemeClr val="bg1"/>
              </a:solidFill>
            </a:endParaRPr>
          </a:p>
        </p:txBody>
      </p:sp>
      <p:sp>
        <p:nvSpPr>
          <p:cNvPr id="6" name="Объект 5">
            <a:extLst>
              <a:ext uri="{FF2B5EF4-FFF2-40B4-BE49-F238E27FC236}">
                <a16:creationId xmlns:a16="http://schemas.microsoft.com/office/drawing/2014/main" id="{29163EE6-401B-4B98-B8E9-4A5076D951D0}"/>
              </a:ext>
            </a:extLst>
          </p:cNvPr>
          <p:cNvSpPr>
            <a:spLocks noGrp="1"/>
          </p:cNvSpPr>
          <p:nvPr>
            <p:ph sz="half" idx="1"/>
          </p:nvPr>
        </p:nvSpPr>
        <p:spPr>
          <a:xfrm>
            <a:off x="723900" y="1943100"/>
            <a:ext cx="12268200" cy="5410200"/>
          </a:xfrm>
        </p:spPr>
        <p:txBody>
          <a:bodyPr>
            <a:normAutofit fontScale="92500"/>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2400" b="0" i="0" u="none" strike="noStrike" kern="1200" cap="none" spc="0" normalizeH="0" baseline="0" noProof="0" dirty="0">
                <a:ln>
                  <a:noFill/>
                </a:ln>
                <a:solidFill>
                  <a:prstClr val="black"/>
                </a:solidFill>
                <a:effectLst/>
                <a:uLnTx/>
                <a:uFillTx/>
                <a:ea typeface="+mn-ea"/>
                <a:cs typeface="+mn-cs"/>
              </a:rPr>
              <a:t>-пакет диагностических методик, позволяющих определить достижение обучающимися планируемых результатов (ФЗ №273, гл.1,ст.2.п.9; гл. 5, ст.47, п.5). </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2100" i="0" u="none" strike="noStrike" kern="1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a:t>
            </a:r>
            <a:r>
              <a:rPr kumimoji="0" lang="ru-RU" sz="2400" i="0" u="none" strike="noStrike" kern="100" cap="none" spc="0" normalizeH="0" baseline="0" noProof="0" dirty="0">
                <a:ln>
                  <a:noFill/>
                </a:ln>
                <a:solidFill>
                  <a:schemeClr val="bg1"/>
                </a:solidFill>
                <a:effectLst/>
                <a:uLnTx/>
                <a:uFillTx/>
                <a:ea typeface="+mn-ea"/>
                <a:cs typeface="Arial" panose="020B0604020202020204" pitchFamily="34" charset="0"/>
              </a:rPr>
              <a:t>это материалы, формирующие систему оценивания (методики, позволяющие определить достижение обучающимися планируемых результатов: диагностические карты, контрольные нормативы, тестовые задания, оценочные листы и другое). Это могут быть протоколы сдачи контрольных нормативов, соревнований, тесты, психолого- педагогическая диагностика, диагностическая карта, приказы об итогах конкурсов, выставок и др.</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2400" i="0" u="none" strike="noStrike" kern="100" cap="none" spc="0" normalizeH="0" baseline="0" noProof="0" dirty="0">
                <a:ln>
                  <a:noFill/>
                </a:ln>
                <a:solidFill>
                  <a:schemeClr val="bg1"/>
                </a:solidFill>
                <a:effectLst/>
                <a:uLnTx/>
                <a:uFillTx/>
                <a:ea typeface="+mn-ea"/>
                <a:cs typeface="Arial" panose="020B0604020202020204" pitchFamily="34" charset="0"/>
              </a:rPr>
              <a:t>Оценочные материалы должны отслеживать и оценивать только те результаты, которые перечислены в разделе «Планируемые результаты».</a:t>
            </a: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ru-RU" sz="2400" i="0" u="none" strike="noStrike" kern="100" cap="none" spc="0" normalizeH="0" baseline="0" noProof="0" dirty="0">
                <a:ln>
                  <a:noFill/>
                </a:ln>
                <a:solidFill>
                  <a:schemeClr val="bg1"/>
                </a:solidFill>
                <a:effectLst/>
                <a:uLnTx/>
                <a:uFillTx/>
                <a:ea typeface="+mn-ea"/>
                <a:cs typeface="Arial" panose="020B0604020202020204" pitchFamily="34" charset="0"/>
              </a:rPr>
              <a:t>Диагностические материалы, разработанные автором программы, помещаются </a:t>
            </a:r>
            <a:r>
              <a:rPr kumimoji="0" lang="ru-RU" sz="2400" b="1" i="0" u="none" strike="noStrike" kern="100" cap="none" spc="0" normalizeH="0" baseline="0" noProof="0" dirty="0">
                <a:ln>
                  <a:noFill/>
                </a:ln>
                <a:solidFill>
                  <a:schemeClr val="bg1"/>
                </a:solidFill>
                <a:effectLst/>
                <a:uLnTx/>
                <a:uFillTx/>
                <a:ea typeface="+mn-ea"/>
                <a:cs typeface="Arial" panose="020B0604020202020204" pitchFamily="34" charset="0"/>
              </a:rPr>
              <a:t>в приложении </a:t>
            </a:r>
            <a:r>
              <a:rPr kumimoji="0" lang="ru-RU" sz="2400" i="0" u="none" strike="noStrike" kern="100" cap="none" spc="0" normalizeH="0" baseline="0" noProof="0" dirty="0">
                <a:ln>
                  <a:noFill/>
                </a:ln>
                <a:solidFill>
                  <a:schemeClr val="bg1"/>
                </a:solidFill>
                <a:effectLst/>
                <a:uLnTx/>
                <a:uFillTx/>
                <a:ea typeface="+mn-ea"/>
                <a:cs typeface="Arial" panose="020B0604020202020204" pitchFamily="34" charset="0"/>
              </a:rPr>
              <a:t>к программе в виде перечня и описания заданий.</a:t>
            </a:r>
            <a:endParaRPr lang="ru-RU" sz="2400" dirty="0">
              <a:solidFill>
                <a:schemeClr val="bg1"/>
              </a:solidFill>
            </a:endParaRPr>
          </a:p>
        </p:txBody>
      </p:sp>
    </p:spTree>
    <p:extLst>
      <p:ext uri="{BB962C8B-B14F-4D97-AF65-F5344CB8AC3E}">
        <p14:creationId xmlns:p14="http://schemas.microsoft.com/office/powerpoint/2010/main" val="2589405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3C6F08C-CE60-4C58-B604-1EC0C86CB6BB}"/>
              </a:ext>
            </a:extLst>
          </p:cNvPr>
          <p:cNvPicPr>
            <a:picLocks noChangeAspect="1"/>
          </p:cNvPicPr>
          <p:nvPr/>
        </p:nvPicPr>
        <p:blipFill>
          <a:blip r:embed="rId2"/>
          <a:stretch>
            <a:fillRect/>
          </a:stretch>
        </p:blipFill>
        <p:spPr>
          <a:xfrm>
            <a:off x="442398" y="800100"/>
            <a:ext cx="12831204" cy="7696199"/>
          </a:xfrm>
          <a:prstGeom prst="rect">
            <a:avLst/>
          </a:prstGeom>
        </p:spPr>
      </p:pic>
    </p:spTree>
    <p:extLst>
      <p:ext uri="{BB962C8B-B14F-4D97-AF65-F5344CB8AC3E}">
        <p14:creationId xmlns:p14="http://schemas.microsoft.com/office/powerpoint/2010/main" val="1942329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8421D40F-49CC-47AF-8067-A6CD4B84A885}"/>
              </a:ext>
            </a:extLst>
          </p:cNvPr>
          <p:cNvSpPr txBox="1">
            <a:spLocks/>
          </p:cNvSpPr>
          <p:nvPr/>
        </p:nvSpPr>
        <p:spPr>
          <a:xfrm>
            <a:off x="1562100" y="266700"/>
            <a:ext cx="11125200" cy="838200"/>
          </a:xfrm>
          <a:prstGeom prst="rect">
            <a:avLst/>
          </a:prstGeom>
          <a:solidFill>
            <a:schemeClr val="tx2">
              <a:lumMod val="40000"/>
              <a:lumOff val="60000"/>
            </a:schemeClr>
          </a:solidFill>
          <a:ln>
            <a:solidFill>
              <a:srgbClr val="00B050"/>
            </a:solidFill>
          </a:ln>
        </p:spPr>
        <p:txBody>
          <a:bodyPr>
            <a:noAutofit/>
          </a:bodyPr>
          <a:lstStyle>
            <a:lvl1pPr algn="l" defTabSz="6858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Bef>
                <a:spcPts val="1000"/>
              </a:spcBef>
              <a:buFont typeface="Arial" panose="020B0604020202020204" pitchFamily="34" charset="0"/>
              <a:buNone/>
              <a:defRPr/>
            </a:pPr>
            <a:r>
              <a:rPr lang="ru-RU" sz="3600" b="1">
                <a:solidFill>
                  <a:schemeClr val="bg1"/>
                </a:solidFill>
              </a:rPr>
              <a:t>Рабочая программа воспитания (РПВ)</a:t>
            </a:r>
            <a:endParaRPr lang="ru-RU" sz="3600" b="1" dirty="0">
              <a:solidFill>
                <a:schemeClr val="bg1"/>
              </a:solidFill>
            </a:endParaRPr>
          </a:p>
        </p:txBody>
      </p:sp>
      <p:sp>
        <p:nvSpPr>
          <p:cNvPr id="5" name="TextBox 4">
            <a:extLst>
              <a:ext uri="{FF2B5EF4-FFF2-40B4-BE49-F238E27FC236}">
                <a16:creationId xmlns:a16="http://schemas.microsoft.com/office/drawing/2014/main" id="{F2BDD442-C8AE-4C76-9BA7-502E3DD21803}"/>
              </a:ext>
            </a:extLst>
          </p:cNvPr>
          <p:cNvSpPr txBox="1"/>
          <p:nvPr/>
        </p:nvSpPr>
        <p:spPr>
          <a:xfrm>
            <a:off x="571500" y="4991100"/>
            <a:ext cx="12573000" cy="1421992"/>
          </a:xfrm>
          <a:prstGeom prst="rect">
            <a:avLst/>
          </a:prstGeom>
          <a:noFill/>
        </p:spPr>
        <p:txBody>
          <a:bodyPr wrap="square">
            <a:spAutoFit/>
          </a:bodyPr>
          <a:lstStyle/>
          <a:p>
            <a:pPr marL="97790" marR="335915" indent="450215" algn="just">
              <a:lnSpc>
                <a:spcPct val="150000"/>
              </a:lnSpc>
              <a:spcAft>
                <a:spcPts val="25"/>
              </a:spcAft>
            </a:pPr>
            <a:r>
              <a:rPr lang="ru-RU" sz="2000" dirty="0">
                <a:solidFill>
                  <a:srgbClr val="000000"/>
                </a:solidFill>
                <a:effectLst/>
                <a:latin typeface="Times New Roman" panose="02020603050405020304" pitchFamily="18" charset="0"/>
                <a:ea typeface="Times New Roman" panose="02020603050405020304" pitchFamily="18" charset="0"/>
              </a:rPr>
              <a:t>Структура РПВ в составе ДОП определяется нормативным локальным актом образовательной организации. В ДОП указание на дату, номер и название локального акта приводят в подразделе «Нормативно-правовое обеспечение».</a:t>
            </a:r>
          </a:p>
        </p:txBody>
      </p:sp>
      <p:sp>
        <p:nvSpPr>
          <p:cNvPr id="7" name="TextBox 6">
            <a:extLst>
              <a:ext uri="{FF2B5EF4-FFF2-40B4-BE49-F238E27FC236}">
                <a16:creationId xmlns:a16="http://schemas.microsoft.com/office/drawing/2014/main" id="{BEF0DDF0-3F59-4F39-9FFA-C9CB042130EA}"/>
              </a:ext>
            </a:extLst>
          </p:cNvPr>
          <p:cNvSpPr txBox="1"/>
          <p:nvPr/>
        </p:nvSpPr>
        <p:spPr>
          <a:xfrm>
            <a:off x="723900" y="2124701"/>
            <a:ext cx="12420600" cy="2806987"/>
          </a:xfrm>
          <a:prstGeom prst="rect">
            <a:avLst/>
          </a:prstGeom>
          <a:noFill/>
        </p:spPr>
        <p:txBody>
          <a:bodyPr wrap="square">
            <a:spAutoFit/>
          </a:bodyPr>
          <a:lstStyle/>
          <a:p>
            <a:pPr marL="97790" marR="335915" indent="450215" algn="just">
              <a:lnSpc>
                <a:spcPct val="150000"/>
              </a:lnSpc>
              <a:spcAft>
                <a:spcPts val="25"/>
              </a:spcAft>
            </a:pPr>
            <a:r>
              <a:rPr lang="ru-RU" sz="2000" dirty="0">
                <a:solidFill>
                  <a:srgbClr val="000000"/>
                </a:solidFill>
                <a:latin typeface="Times New Roman" panose="02020603050405020304" pitchFamily="18" charset="0"/>
              </a:rPr>
              <a:t>О</a:t>
            </a:r>
            <a:r>
              <a:rPr lang="ru-RU" sz="2000" b="0" i="0" dirty="0">
                <a:solidFill>
                  <a:srgbClr val="000000"/>
                </a:solidFill>
                <a:effectLst/>
                <a:latin typeface="Times New Roman" panose="02020603050405020304" pitchFamily="18" charset="0"/>
              </a:rPr>
              <a:t>бразовательная программа - комплекс основных характеристик образования (объем, содержание, планируемые результаты) и организационно-педагогических условий, который представлен в виде учебного плана, календарного учебного графика, рабочих программ учебных предметов, курсов, дисциплин (модулей), иных компонентов, оценочных и методических материалов, а также в предусмотренных настоящим Федеральным законом случаях </a:t>
            </a:r>
            <a:r>
              <a:rPr lang="ru-RU" sz="2000" b="0" i="0" dirty="0">
                <a:effectLst/>
                <a:latin typeface="Times New Roman" panose="02020603050405020304" pitchFamily="18" charset="0"/>
              </a:rPr>
              <a:t>в виде рабочей программы воспитания, календарного плана воспитательной работы, </a:t>
            </a:r>
            <a:r>
              <a:rPr lang="ru-RU" sz="2000" b="0" i="0" dirty="0">
                <a:solidFill>
                  <a:srgbClr val="000000"/>
                </a:solidFill>
                <a:effectLst/>
                <a:latin typeface="Times New Roman" panose="02020603050405020304" pitchFamily="18" charset="0"/>
              </a:rPr>
              <a:t>форм аттестации</a:t>
            </a:r>
            <a:r>
              <a:rPr lang="ru-RU" b="0" i="0" dirty="0">
                <a:solidFill>
                  <a:srgbClr val="000000"/>
                </a:solidFill>
                <a:effectLst/>
                <a:latin typeface="Times New Roman" panose="02020603050405020304" pitchFamily="18" charset="0"/>
              </a:rPr>
              <a:t>.</a:t>
            </a:r>
            <a:endParaRPr lang="ru-RU" sz="1800" dirty="0">
              <a:solidFill>
                <a:srgbClr val="00000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80C752C-36A9-4AAA-AB93-764B38EB7789}"/>
              </a:ext>
            </a:extLst>
          </p:cNvPr>
          <p:cNvSpPr txBox="1"/>
          <p:nvPr/>
        </p:nvSpPr>
        <p:spPr>
          <a:xfrm>
            <a:off x="1412081" y="1301160"/>
            <a:ext cx="11275219" cy="646331"/>
          </a:xfrm>
          <a:prstGeom prst="rect">
            <a:avLst/>
          </a:prstGeom>
          <a:noFill/>
        </p:spPr>
        <p:txBody>
          <a:bodyPr wrap="square">
            <a:spAutoFit/>
          </a:bodyPr>
          <a:lstStyle/>
          <a:p>
            <a:r>
              <a:rPr lang="ru-RU" b="1" i="0" u="sng" dirty="0">
                <a:solidFill>
                  <a:srgbClr val="0D2E46"/>
                </a:solidFill>
                <a:effectLst/>
                <a:latin typeface="PT Sans"/>
                <a:hlinkClick r:id="rId2">
                  <a:extLst>
                    <a:ext uri="{A12FA001-AC4F-418D-AE19-62706E023703}">
                      <ahyp:hlinkClr xmlns:ahyp="http://schemas.microsoft.com/office/drawing/2018/hyperlinkcolor" val="tx"/>
                    </a:ext>
                  </a:extLst>
                </a:hlinkClick>
              </a:rPr>
              <a:t>Федеральный закон от 31.07.2020 N 304-ФЗ "О внесении изменений в Федеральный закон "Об образовании в Российской Федерации" по вопросам воспитания обучающихся</a:t>
            </a:r>
            <a:r>
              <a:rPr lang="ru-RU" b="1" i="0" u="sng" dirty="0">
                <a:effectLst/>
                <a:latin typeface="PT Sans"/>
                <a:hlinkClick r:id="rId2">
                  <a:extLst>
                    <a:ext uri="{A12FA001-AC4F-418D-AE19-62706E023703}">
                      <ahyp:hlinkClr xmlns:ahyp="http://schemas.microsoft.com/office/drawing/2018/hyperlinkcolor" val="tx"/>
                    </a:ext>
                  </a:extLst>
                </a:hlinkClick>
              </a:rPr>
              <a:t>«</a:t>
            </a:r>
            <a:r>
              <a:rPr lang="ru-RU" b="1" i="0" u="sng" dirty="0">
                <a:effectLst/>
                <a:latin typeface="PT Sans"/>
              </a:rPr>
              <a:t> ст.2, п.9</a:t>
            </a:r>
            <a:endParaRPr lang="ru-RU" dirty="0"/>
          </a:p>
        </p:txBody>
      </p:sp>
      <p:sp>
        <p:nvSpPr>
          <p:cNvPr id="11" name="TextBox 10">
            <a:extLst>
              <a:ext uri="{FF2B5EF4-FFF2-40B4-BE49-F238E27FC236}">
                <a16:creationId xmlns:a16="http://schemas.microsoft.com/office/drawing/2014/main" id="{9C5674D4-CEC1-4346-9FD1-6FA303F33F81}"/>
              </a:ext>
            </a:extLst>
          </p:cNvPr>
          <p:cNvSpPr txBox="1"/>
          <p:nvPr/>
        </p:nvSpPr>
        <p:spPr>
          <a:xfrm>
            <a:off x="542925" y="6743700"/>
            <a:ext cx="12382500" cy="1944635"/>
          </a:xfrm>
          <a:prstGeom prst="rect">
            <a:avLst/>
          </a:prstGeom>
          <a:noFill/>
        </p:spPr>
        <p:txBody>
          <a:bodyPr wrap="square">
            <a:spAutoFit/>
          </a:bodyPr>
          <a:lstStyle/>
          <a:p>
            <a:pPr marL="97790" marR="335915" indent="450215" algn="just">
              <a:lnSpc>
                <a:spcPct val="150000"/>
              </a:lnSpc>
              <a:spcAft>
                <a:spcPts val="25"/>
              </a:spcAft>
            </a:pPr>
            <a:r>
              <a:rPr lang="ru-RU" sz="2000" dirty="0">
                <a:solidFill>
                  <a:srgbClr val="000000"/>
                </a:solidFill>
                <a:effectLst/>
                <a:latin typeface="Times New Roman" panose="02020603050405020304" pitchFamily="18" charset="0"/>
                <a:ea typeface="Times New Roman" panose="02020603050405020304" pitchFamily="18" charset="0"/>
              </a:rPr>
              <a:t>Структура КПВР в составе ДОП также определяется нормативным локальным актом образовательной организации, выходные данные которого в ДОП указывают в подразделе «Нормативно-правовое обеспечение».</a:t>
            </a:r>
          </a:p>
          <a:p>
            <a:pPr marL="97790" marR="335915" indent="450215" algn="just">
              <a:lnSpc>
                <a:spcPct val="150000"/>
              </a:lnSpc>
              <a:spcAft>
                <a:spcPts val="25"/>
              </a:spcAft>
            </a:pPr>
            <a:r>
              <a:rPr lang="ru-RU" sz="2300" dirty="0">
                <a:latin typeface="Times New Roman" panose="02020603050405020304" pitchFamily="18" charset="0"/>
                <a:ea typeface="Times New Roman" panose="02020603050405020304" pitchFamily="18" charset="0"/>
              </a:rPr>
              <a:t>В ДОП необходимо указать ссылку на РПВ и к ней приложить план календарный ПВР.</a:t>
            </a:r>
            <a:endParaRPr lang="ru-RU" sz="2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81316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61431C-72F4-4288-A49A-B84ED11B47D4}"/>
              </a:ext>
            </a:extLst>
          </p:cNvPr>
          <p:cNvSpPr txBox="1"/>
          <p:nvPr/>
        </p:nvSpPr>
        <p:spPr>
          <a:xfrm>
            <a:off x="1219200" y="2247900"/>
            <a:ext cx="11582400" cy="7950895"/>
          </a:xfrm>
          <a:prstGeom prst="rect">
            <a:avLst/>
          </a:prstGeom>
          <a:noFill/>
        </p:spPr>
        <p:txBody>
          <a:bodyPr wrap="square">
            <a:spAutoFit/>
          </a:bodyPr>
          <a:lstStyle/>
          <a:p>
            <a:pPr indent="0" algn="just">
              <a:lnSpc>
                <a:spcPct val="100000"/>
              </a:lnSpc>
              <a:spcAft>
                <a:spcPts val="800"/>
              </a:spcAft>
            </a:pPr>
            <a:r>
              <a:rPr lang="ru-RU" sz="2400" kern="100" dirty="0">
                <a:solidFill>
                  <a:schemeClr val="bg1"/>
                </a:solidFill>
                <a:effectLst/>
                <a:cs typeface="Arial" panose="020B0604020202020204" pitchFamily="34" charset="0"/>
              </a:rPr>
              <a:t>Список литературы - это ресурсы, к которым обращались педагоги при работе. </a:t>
            </a:r>
          </a:p>
          <a:p>
            <a:pPr indent="0" algn="just">
              <a:lnSpc>
                <a:spcPct val="100000"/>
              </a:lnSpc>
              <a:spcAft>
                <a:spcPts val="0"/>
              </a:spcAft>
            </a:pPr>
            <a:r>
              <a:rPr lang="ru-RU" sz="2400" kern="100" dirty="0">
                <a:solidFill>
                  <a:schemeClr val="bg1"/>
                </a:solidFill>
                <a:effectLst/>
                <a:cs typeface="Arial" panose="020B0604020202020204" pitchFamily="34" charset="0"/>
              </a:rPr>
              <a:t>Список литературы может быть составлен для разных участников образовательных отношений и оформляется согласно ГОСТ Р 7.0.100-2018. </a:t>
            </a:r>
          </a:p>
          <a:p>
            <a:pPr indent="0" algn="just">
              <a:lnSpc>
                <a:spcPct val="100000"/>
              </a:lnSpc>
              <a:spcAft>
                <a:spcPts val="0"/>
              </a:spcAft>
            </a:pPr>
            <a:r>
              <a:rPr lang="ru-RU" sz="2400" kern="100" dirty="0">
                <a:solidFill>
                  <a:schemeClr val="bg1"/>
                </a:solidFill>
                <a:effectLst/>
                <a:cs typeface="Arial" panose="020B0604020202020204" pitchFamily="34" charset="0"/>
              </a:rPr>
              <a:t>Список литературы составляется в алфавитном порядке. Включаемые в список издания должны отвечать современности. Например:</a:t>
            </a:r>
          </a:p>
          <a:p>
            <a:pPr marL="457200" indent="-457200">
              <a:lnSpc>
                <a:spcPct val="100000"/>
              </a:lnSpc>
              <a:spcAft>
                <a:spcPts val="0"/>
              </a:spcAft>
              <a:buFont typeface="+mj-lt"/>
              <a:buAutoNum type="arabicPeriod"/>
            </a:pPr>
            <a:r>
              <a:rPr lang="ru-RU" sz="2400" b="1" kern="100" dirty="0">
                <a:solidFill>
                  <a:schemeClr val="bg1"/>
                </a:solidFill>
                <a:effectLst/>
                <a:ea typeface="+mn-ea"/>
                <a:cs typeface="Arial" panose="020B0604020202020204" pitchFamily="34" charset="0"/>
              </a:rPr>
              <a:t>Нестеров, М. В. Гидротехнические сооружения : учебник / М. В. Нестеров. – 2-е изд., </a:t>
            </a:r>
            <a:r>
              <a:rPr lang="ru-RU" sz="2400" b="1" kern="100" dirty="0" err="1">
                <a:solidFill>
                  <a:schemeClr val="bg1"/>
                </a:solidFill>
                <a:effectLst/>
                <a:ea typeface="+mn-ea"/>
                <a:cs typeface="Arial" panose="020B0604020202020204" pitchFamily="34" charset="0"/>
              </a:rPr>
              <a:t>испр</a:t>
            </a:r>
            <a:r>
              <a:rPr lang="ru-RU" sz="2400" b="1" kern="100" dirty="0">
                <a:solidFill>
                  <a:schemeClr val="bg1"/>
                </a:solidFill>
                <a:effectLst/>
                <a:ea typeface="+mn-ea"/>
                <a:cs typeface="Arial" panose="020B0604020202020204" pitchFamily="34" charset="0"/>
              </a:rPr>
              <a:t>. и доп. – Минск : Новое знание ; Москва : ИНФРА-М, 2015. – 600 с. Текст : непосредственный.</a:t>
            </a:r>
          </a:p>
          <a:p>
            <a:pPr>
              <a:lnSpc>
                <a:spcPct val="100000"/>
              </a:lnSpc>
              <a:spcAft>
                <a:spcPts val="0"/>
              </a:spcAft>
            </a:pPr>
            <a:endParaRPr lang="ru-RU" sz="2400" b="1" kern="100" dirty="0">
              <a:solidFill>
                <a:schemeClr val="bg1"/>
              </a:solidFill>
              <a:effectLst/>
              <a:ea typeface="+mn-ea"/>
              <a:cs typeface="Arial" panose="020B0604020202020204" pitchFamily="34" charset="0"/>
            </a:endParaRPr>
          </a:p>
          <a:p>
            <a:pPr>
              <a:lnSpc>
                <a:spcPct val="100000"/>
              </a:lnSpc>
              <a:spcAft>
                <a:spcPts val="0"/>
              </a:spcAft>
            </a:pPr>
            <a:r>
              <a:rPr lang="ru-RU" sz="2400" b="1" kern="100" dirty="0">
                <a:solidFill>
                  <a:schemeClr val="bg1"/>
                </a:solidFill>
                <a:effectLst/>
                <a:cs typeface="Arial" panose="020B0604020202020204" pitchFamily="34" charset="0"/>
              </a:rPr>
              <a:t>2. Вологодский государственный университет : официальный сайт. – Вологда. – URL: http://vogu35.ru/ (дата обращения: 19.05.2024). – Текст : электронный.</a:t>
            </a:r>
          </a:p>
          <a:p>
            <a:pPr marL="457200" indent="-457200">
              <a:lnSpc>
                <a:spcPct val="100000"/>
              </a:lnSpc>
              <a:spcAft>
                <a:spcPts val="0"/>
              </a:spcAft>
              <a:buFont typeface="+mj-lt"/>
              <a:buAutoNum type="arabicPeriod"/>
            </a:pPr>
            <a:endParaRPr lang="ru-RU" sz="2400" b="1" kern="100" dirty="0">
              <a:solidFill>
                <a:schemeClr val="bg1"/>
              </a:solidFill>
              <a:effectLst/>
              <a:cs typeface="Arial" panose="020B0604020202020204" pitchFamily="34" charset="0"/>
            </a:endParaRPr>
          </a:p>
          <a:p>
            <a:pPr indent="0">
              <a:lnSpc>
                <a:spcPct val="100000"/>
              </a:lnSpc>
              <a:spcAft>
                <a:spcPts val="0"/>
              </a:spcAft>
            </a:pPr>
            <a:r>
              <a:rPr lang="ru-RU" sz="2400" b="1" kern="100" dirty="0">
                <a:solidFill>
                  <a:schemeClr val="bg1"/>
                </a:solidFill>
                <a:effectLst/>
                <a:cs typeface="Arial" panose="020B0604020202020204" pitchFamily="34" charset="0"/>
              </a:rPr>
              <a:t>Если список разделен на группы (для педагогов, для обучающихся, для родителей), то нумерация для списка сквозная. </a:t>
            </a:r>
          </a:p>
          <a:p>
            <a:pPr indent="0">
              <a:lnSpc>
                <a:spcPct val="100000"/>
              </a:lnSpc>
              <a:spcAft>
                <a:spcPts val="0"/>
              </a:spcAft>
            </a:pPr>
            <a:endParaRPr lang="ru-RU" sz="2400" b="1" kern="100" dirty="0">
              <a:solidFill>
                <a:schemeClr val="bg1"/>
              </a:solidFill>
              <a:ea typeface="Calibri" panose="020F0502020204030204" pitchFamily="34" charset="0"/>
              <a:cs typeface="Arial" panose="020B0604020202020204" pitchFamily="34" charset="0"/>
            </a:endParaRPr>
          </a:p>
          <a:p>
            <a:pPr indent="0" algn="just">
              <a:lnSpc>
                <a:spcPct val="100000"/>
              </a:lnSpc>
              <a:spcAft>
                <a:spcPts val="0"/>
              </a:spcAft>
            </a:pPr>
            <a:r>
              <a:rPr lang="ru-RU" i="1" kern="100" dirty="0">
                <a:solidFill>
                  <a:srgbClr val="FF0000"/>
                </a:solidFill>
                <a:effectLst/>
                <a:ea typeface="Calibri" panose="020F0502020204030204" pitchFamily="34" charset="0"/>
                <a:cs typeface="Arial" panose="020B0604020202020204" pitchFamily="34" charset="0"/>
              </a:rPr>
              <a:t>Национальный стандарт на библиографическое описание – ГОСТ Р 7.0.100–2018 «Библиографическая запись. Библиографическое описание. Общие требования и правила составления»</a:t>
            </a:r>
          </a:p>
          <a:p>
            <a:pPr indent="0">
              <a:lnSpc>
                <a:spcPct val="100000"/>
              </a:lnSpc>
              <a:spcAft>
                <a:spcPts val="0"/>
              </a:spcAft>
            </a:pPr>
            <a:r>
              <a:rPr lang="en-US" i="1" kern="100" dirty="0">
                <a:solidFill>
                  <a:srgbClr val="FF0000"/>
                </a:solidFill>
                <a:effectLst/>
                <a:ea typeface="Calibri" panose="020F0502020204030204" pitchFamily="34" charset="0"/>
                <a:cs typeface="Arial" panose="020B0604020202020204" pitchFamily="34" charset="0"/>
              </a:rPr>
              <a:t>https://docs.cntd.ru/document/1200161674</a:t>
            </a:r>
            <a:endParaRPr lang="ru-RU" i="1" kern="100" dirty="0">
              <a:solidFill>
                <a:srgbClr val="FF0000"/>
              </a:solidFill>
              <a:effectLst/>
              <a:ea typeface="Calibri" panose="020F0502020204030204" pitchFamily="34" charset="0"/>
              <a:cs typeface="Arial" panose="020B0604020202020204" pitchFamily="34" charset="0"/>
            </a:endParaRPr>
          </a:p>
        </p:txBody>
      </p:sp>
      <p:sp>
        <p:nvSpPr>
          <p:cNvPr id="4" name="Заголовок 1">
            <a:extLst>
              <a:ext uri="{FF2B5EF4-FFF2-40B4-BE49-F238E27FC236}">
                <a16:creationId xmlns:a16="http://schemas.microsoft.com/office/drawing/2014/main" id="{8421D40F-49CC-47AF-8067-A6CD4B84A885}"/>
              </a:ext>
            </a:extLst>
          </p:cNvPr>
          <p:cNvSpPr txBox="1">
            <a:spLocks/>
          </p:cNvSpPr>
          <p:nvPr/>
        </p:nvSpPr>
        <p:spPr>
          <a:xfrm>
            <a:off x="1066800" y="342900"/>
            <a:ext cx="11734800" cy="1371601"/>
          </a:xfrm>
          <a:prstGeom prst="rect">
            <a:avLst/>
          </a:prstGeom>
          <a:solidFill>
            <a:schemeClr val="tx2">
              <a:lumMod val="40000"/>
              <a:lumOff val="60000"/>
            </a:schemeClr>
          </a:solidFill>
          <a:ln>
            <a:solidFill>
              <a:srgbClr val="00B050"/>
            </a:solidFill>
          </a:ln>
        </p:spPr>
        <p:txBody>
          <a:bodyPr>
            <a:noAutofit/>
          </a:bodyPr>
          <a:lstStyle>
            <a:lvl1pPr algn="l" defTabSz="6858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defTabSz="914400">
              <a:lnSpc>
                <a:spcPct val="90000"/>
              </a:lnSpc>
              <a:spcBef>
                <a:spcPts val="1000"/>
              </a:spcBef>
              <a:buFont typeface="Arial" panose="020B0604020202020204" pitchFamily="34" charset="0"/>
              <a:buNone/>
              <a:defRPr/>
            </a:pPr>
            <a:br>
              <a:rPr lang="ru-RU" sz="2800" b="1" dirty="0">
                <a:solidFill>
                  <a:schemeClr val="bg1"/>
                </a:solidFill>
              </a:rPr>
            </a:br>
            <a:r>
              <a:rPr lang="ru-RU" sz="2800" b="1" dirty="0">
                <a:solidFill>
                  <a:schemeClr val="bg1"/>
                </a:solidFill>
              </a:rPr>
              <a:t>Список литературы</a:t>
            </a:r>
            <a:endParaRPr lang="ru-RU" sz="3600" b="1" dirty="0">
              <a:solidFill>
                <a:schemeClr val="bg1"/>
              </a:solidFill>
            </a:endParaRPr>
          </a:p>
        </p:txBody>
      </p:sp>
    </p:spTree>
    <p:extLst>
      <p:ext uri="{BB962C8B-B14F-4D97-AF65-F5344CB8AC3E}">
        <p14:creationId xmlns:p14="http://schemas.microsoft.com/office/powerpoint/2010/main" val="3832323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287" y="0"/>
            <a:ext cx="12992100" cy="10310515"/>
          </a:xfrm>
          <a:prstGeom prst="rect">
            <a:avLst/>
          </a:prstGeom>
        </p:spPr>
        <p:txBody>
          <a:bodyPr wrap="square">
            <a:spAutoFit/>
          </a:bodyPr>
          <a:lstStyle/>
          <a:p>
            <a:pPr marL="685800" indent="-153035" algn="ctr">
              <a:spcAft>
                <a:spcPts val="0"/>
              </a:spcAft>
            </a:pPr>
            <a:r>
              <a:rPr lang="ru-RU" sz="2400" b="1" dirty="0">
                <a:solidFill>
                  <a:schemeClr val="bg1"/>
                </a:solidFill>
                <a:latin typeface="+mj-lt"/>
                <a:ea typeface="Calibri" panose="020F0502020204030204" pitchFamily="34" charset="0"/>
              </a:rPr>
              <a:t>Нормативно-правовое обеспечение </a:t>
            </a:r>
          </a:p>
          <a:p>
            <a:pPr marL="685800" indent="-153035" algn="ctr">
              <a:spcAft>
                <a:spcPts val="0"/>
              </a:spcAft>
            </a:pPr>
            <a:r>
              <a:rPr lang="ru-RU" sz="2400" b="1" dirty="0">
                <a:solidFill>
                  <a:schemeClr val="bg1"/>
                </a:solidFill>
                <a:latin typeface="+mj-lt"/>
                <a:ea typeface="Calibri" panose="020F0502020204030204" pitchFamily="34" charset="0"/>
              </a:rPr>
              <a:t>дополнительной общеразвивающей программы</a:t>
            </a:r>
          </a:p>
          <a:p>
            <a:pPr marL="685800" indent="-153035" algn="ctr">
              <a:spcAft>
                <a:spcPts val="0"/>
              </a:spcAft>
            </a:pPr>
            <a:endParaRPr lang="ru-RU" sz="2000" dirty="0">
              <a:solidFill>
                <a:schemeClr val="bg1"/>
              </a:solidFill>
              <a:latin typeface="Times New Roman" panose="02020603050405020304" pitchFamily="18" charset="0"/>
              <a:ea typeface="Times New Roman" panose="02020603050405020304" pitchFamily="18" charset="0"/>
            </a:endParaRPr>
          </a:p>
          <a:p>
            <a:pPr marL="342900" lvl="0" indent="-342900" algn="just">
              <a:spcAft>
                <a:spcPts val="600"/>
              </a:spcAft>
              <a:buClr>
                <a:srgbClr val="000000"/>
              </a:buClr>
              <a:buFont typeface="Times New Roman" panose="02020603050405020304" pitchFamily="18" charset="0"/>
              <a:buChar char="•"/>
            </a:pPr>
            <a:r>
              <a:rPr lang="ru-RU" sz="2000" dirty="0">
                <a:solidFill>
                  <a:schemeClr val="bg1"/>
                </a:solidFill>
                <a:ea typeface="Times New Roman" panose="02020603050405020304" pitchFamily="18" charset="0"/>
              </a:rPr>
              <a:t>Федеральный закон Российской Федерации от 29 декабря 2012 г. </a:t>
            </a:r>
            <a:r>
              <a:rPr lang="ru-RU" sz="2000" dirty="0">
                <a:solidFill>
                  <a:srgbClr val="FF0000"/>
                </a:solidFill>
                <a:ea typeface="Times New Roman" panose="02020603050405020304" pitchFamily="18" charset="0"/>
              </a:rPr>
              <a:t>№273-ФЗ </a:t>
            </a:r>
            <a:r>
              <a:rPr lang="ru-RU" sz="2000" dirty="0">
                <a:solidFill>
                  <a:schemeClr val="bg1"/>
                </a:solidFill>
                <a:ea typeface="Times New Roman" panose="02020603050405020304" pitchFamily="18" charset="0"/>
              </a:rPr>
              <a:t>«Об образовании в Российской Федерации»; </a:t>
            </a:r>
          </a:p>
          <a:p>
            <a:pPr marL="342900" lvl="0" indent="-342900" algn="just">
              <a:spcAft>
                <a:spcPts val="600"/>
              </a:spcAft>
              <a:buClr>
                <a:srgbClr val="000000"/>
              </a:buClr>
              <a:buFont typeface="Times New Roman" panose="02020603050405020304" pitchFamily="18" charset="0"/>
              <a:buChar char="•"/>
              <a:tabLst>
                <a:tab pos="608965" algn="l"/>
              </a:tabLst>
            </a:pPr>
            <a:r>
              <a:rPr lang="ru-RU" sz="2000" dirty="0">
                <a:solidFill>
                  <a:schemeClr val="bg1"/>
                </a:solidFill>
                <a:ea typeface="Times New Roman" panose="02020603050405020304" pitchFamily="18" charset="0"/>
              </a:rPr>
              <a:t>Распоряжение </a:t>
            </a:r>
            <a:r>
              <a:rPr lang="ru-RU" sz="2000" dirty="0" err="1">
                <a:solidFill>
                  <a:schemeClr val="bg1"/>
                </a:solidFill>
                <a:ea typeface="Times New Roman" panose="02020603050405020304" pitchFamily="18" charset="0"/>
              </a:rPr>
              <a:t>Пр</a:t>
            </a:r>
            <a:r>
              <a:rPr lang="ru-RU" sz="2000" dirty="0">
                <a:solidFill>
                  <a:schemeClr val="bg1"/>
                </a:solidFill>
                <a:ea typeface="Times New Roman" panose="02020603050405020304" pitchFamily="18" charset="0"/>
              </a:rPr>
              <a:t> </a:t>
            </a:r>
            <a:r>
              <a:rPr lang="ru-RU" sz="2000" dirty="0" err="1">
                <a:solidFill>
                  <a:schemeClr val="bg1"/>
                </a:solidFill>
                <a:ea typeface="Times New Roman" panose="02020603050405020304" pitchFamily="18" charset="0"/>
              </a:rPr>
              <a:t>авительства</a:t>
            </a:r>
            <a:r>
              <a:rPr lang="ru-RU" sz="2000" dirty="0">
                <a:solidFill>
                  <a:schemeClr val="bg1"/>
                </a:solidFill>
                <a:ea typeface="Times New Roman" panose="02020603050405020304" pitchFamily="18" charset="0"/>
              </a:rPr>
              <a:t> Российской Федерации от 31.03.2022 </a:t>
            </a:r>
            <a:r>
              <a:rPr lang="ru-RU" sz="2000" dirty="0">
                <a:solidFill>
                  <a:srgbClr val="FF0000"/>
                </a:solidFill>
                <a:ea typeface="Times New Roman" panose="02020603050405020304" pitchFamily="18" charset="0"/>
              </a:rPr>
              <a:t>№678-р </a:t>
            </a:r>
            <a:r>
              <a:rPr lang="ru-RU" sz="2000" dirty="0">
                <a:solidFill>
                  <a:schemeClr val="bg1"/>
                </a:solidFill>
                <a:ea typeface="Times New Roman" panose="02020603050405020304" pitchFamily="18" charset="0"/>
              </a:rPr>
              <a:t>«Об утверждении Концепции развития дополнительного образования детей до 2030 года»;</a:t>
            </a:r>
          </a:p>
          <a:p>
            <a:pPr marL="342900" lvl="0" indent="-342900" algn="just">
              <a:spcAft>
                <a:spcPts val="600"/>
              </a:spcAft>
              <a:buClr>
                <a:srgbClr val="000000"/>
              </a:buClr>
              <a:buFont typeface="Times New Roman" panose="02020603050405020304" pitchFamily="18" charset="0"/>
              <a:buChar char="•"/>
              <a:tabLst>
                <a:tab pos="608965" algn="l"/>
              </a:tabLst>
            </a:pPr>
            <a:r>
              <a:rPr lang="ru-RU" sz="2000" dirty="0">
                <a:solidFill>
                  <a:schemeClr val="bg1"/>
                </a:solidFill>
                <a:ea typeface="Times New Roman" panose="02020603050405020304" pitchFamily="18" charset="0"/>
              </a:rPr>
              <a:t>Письмо Министерства образования и науки Российской Федерации от 18.11.2015 </a:t>
            </a:r>
            <a:r>
              <a:rPr lang="ru-RU" sz="2000" dirty="0">
                <a:solidFill>
                  <a:srgbClr val="FF0000"/>
                </a:solidFill>
                <a:ea typeface="Times New Roman" panose="02020603050405020304" pitchFamily="18" charset="0"/>
              </a:rPr>
              <a:t>№09-3242 </a:t>
            </a:r>
            <a:r>
              <a:rPr lang="ru-RU" sz="2000" dirty="0">
                <a:solidFill>
                  <a:schemeClr val="bg1"/>
                </a:solidFill>
                <a:ea typeface="Times New Roman" panose="02020603050405020304" pitchFamily="18" charset="0"/>
              </a:rPr>
              <a:t>«О направлении информации» (вместе с «Методическими рекомендациями по проектированию дополнительных общеразвивающих программ (включая разноуровневые программы)»;</a:t>
            </a:r>
          </a:p>
          <a:p>
            <a:pPr marL="342900" indent="-342900" algn="just">
              <a:spcAft>
                <a:spcPts val="600"/>
              </a:spcAft>
              <a:buClr>
                <a:srgbClr val="000000"/>
              </a:buClr>
              <a:buFont typeface="Times New Roman" panose="02020603050405020304" pitchFamily="18" charset="0"/>
              <a:buChar char="•"/>
              <a:tabLst>
                <a:tab pos="608965" algn="l"/>
              </a:tabLst>
            </a:pPr>
            <a:r>
              <a:rPr lang="ru-RU" sz="2000" dirty="0">
                <a:solidFill>
                  <a:schemeClr val="bg1"/>
                </a:solidFill>
                <a:ea typeface="Times New Roman" panose="02020603050405020304" pitchFamily="18" charset="0"/>
              </a:rPr>
              <a:t>Приказ министерства просвещения Российской Федерации от 27 июля 2022 г</a:t>
            </a:r>
            <a:r>
              <a:rPr lang="ru-RU" sz="2000" dirty="0">
                <a:solidFill>
                  <a:srgbClr val="FF0000"/>
                </a:solidFill>
                <a:ea typeface="Times New Roman" panose="02020603050405020304" pitchFamily="18" charset="0"/>
              </a:rPr>
              <a:t>. №629</a:t>
            </a:r>
            <a:r>
              <a:rPr lang="ru-RU" sz="2000" dirty="0">
                <a:solidFill>
                  <a:schemeClr val="bg1"/>
                </a:solidFill>
                <a:ea typeface="Times New Roman" panose="02020603050405020304" pitchFamily="18" charset="0"/>
              </a:rPr>
              <a:t>. «Об утверждении порядка организации и осуществления образовательной деятельности по дополнительным общеобразовательным программам»;</a:t>
            </a:r>
          </a:p>
          <a:p>
            <a:pPr marL="342900" lvl="0" indent="-342900" algn="just">
              <a:spcAft>
                <a:spcPts val="600"/>
              </a:spcAft>
              <a:buClr>
                <a:srgbClr val="000000"/>
              </a:buClr>
              <a:buFont typeface="Times New Roman" panose="02020603050405020304" pitchFamily="18" charset="0"/>
              <a:buChar char="•"/>
              <a:tabLst>
                <a:tab pos="608965" algn="l"/>
              </a:tabLst>
            </a:pPr>
            <a:r>
              <a:rPr lang="ru-RU" sz="2000" dirty="0">
                <a:solidFill>
                  <a:schemeClr val="bg1"/>
                </a:solidFill>
                <a:ea typeface="Times New Roman" panose="02020603050405020304" pitchFamily="18" charset="0"/>
              </a:rPr>
              <a:t>Приказ Минтруда РФ от 22.09.2021 </a:t>
            </a:r>
            <a:r>
              <a:rPr lang="ru-RU" sz="2000" dirty="0">
                <a:solidFill>
                  <a:srgbClr val="FF0000"/>
                </a:solidFill>
                <a:ea typeface="Times New Roman" panose="02020603050405020304" pitchFamily="18" charset="0"/>
              </a:rPr>
              <a:t>№652н </a:t>
            </a:r>
            <a:r>
              <a:rPr lang="ru-RU" sz="2000" dirty="0">
                <a:solidFill>
                  <a:schemeClr val="bg1"/>
                </a:solidFill>
                <a:ea typeface="Times New Roman" panose="02020603050405020304" pitchFamily="18" charset="0"/>
              </a:rPr>
              <a:t>«Об утверждении профессионального стандарта «Педагог дополнительного образования детей и взрослых»;</a:t>
            </a:r>
          </a:p>
          <a:p>
            <a:pPr marL="342900" lvl="0" indent="-342900" algn="just">
              <a:spcAft>
                <a:spcPts val="600"/>
              </a:spcAft>
              <a:buClr>
                <a:srgbClr val="000000"/>
              </a:buClr>
              <a:buFont typeface="Times New Roman" panose="02020603050405020304" pitchFamily="18" charset="0"/>
              <a:buChar char="•"/>
              <a:tabLst>
                <a:tab pos="608965" algn="l"/>
              </a:tabLst>
            </a:pPr>
            <a:r>
              <a:rPr lang="ru-RU" sz="2000" dirty="0">
                <a:solidFill>
                  <a:schemeClr val="bg1"/>
                </a:solidFill>
                <a:ea typeface="Times New Roman" panose="02020603050405020304" pitchFamily="18" charset="0"/>
              </a:rPr>
              <a:t>Постановление Главного государственного санитарного врача РФ от 28.01.2021 </a:t>
            </a:r>
            <a:r>
              <a:rPr lang="ru-RU" sz="2000" dirty="0">
                <a:solidFill>
                  <a:srgbClr val="FF0000"/>
                </a:solidFill>
                <a:ea typeface="Times New Roman" panose="02020603050405020304" pitchFamily="18" charset="0"/>
              </a:rPr>
              <a:t>№ 2</a:t>
            </a:r>
            <a:r>
              <a:rPr lang="ru-RU" sz="2000" dirty="0">
                <a:solidFill>
                  <a:schemeClr val="bg1"/>
                </a:solidFill>
                <a:ea typeface="Times New Roman" panose="02020603050405020304" pitchFamily="18" charset="0"/>
              </a:rPr>
              <a:t> «Об утверждении санитарных правил и норм </a:t>
            </a:r>
            <a:r>
              <a:rPr lang="ru-RU" sz="2000" dirty="0">
                <a:solidFill>
                  <a:srgbClr val="FF0000"/>
                </a:solidFill>
                <a:ea typeface="Times New Roman" panose="02020603050405020304" pitchFamily="18" charset="0"/>
              </a:rPr>
              <a:t>СанПиН</a:t>
            </a:r>
            <a:r>
              <a:rPr lang="ru-RU" sz="2000" dirty="0">
                <a:solidFill>
                  <a:schemeClr val="bg1"/>
                </a:solidFill>
                <a:ea typeface="Times New Roman" panose="02020603050405020304" pitchFamily="18" charset="0"/>
              </a:rPr>
              <a:t> 1.2.3685-21 «Гигиенические нормативы и требования к обеспечению безопасности и (или) безвредности для человека факторов среды обитания»;</a:t>
            </a:r>
          </a:p>
          <a:p>
            <a:pPr marL="342900" lvl="0" indent="-342900" algn="just">
              <a:spcAft>
                <a:spcPts val="600"/>
              </a:spcAft>
              <a:buClr>
                <a:srgbClr val="000000"/>
              </a:buClr>
              <a:buFont typeface="Times New Roman" panose="02020603050405020304" pitchFamily="18" charset="0"/>
              <a:buChar char="•"/>
              <a:tabLst>
                <a:tab pos="608965" algn="l"/>
              </a:tabLst>
            </a:pPr>
            <a:r>
              <a:rPr lang="ru-RU" sz="2000" dirty="0">
                <a:solidFill>
                  <a:schemeClr val="bg1"/>
                </a:solidFill>
                <a:ea typeface="Times New Roman" panose="02020603050405020304" pitchFamily="18" charset="0"/>
              </a:rPr>
              <a:t>Постановление Главного государственного санитарного врача РФ от 28.09.2020 г. </a:t>
            </a:r>
            <a:r>
              <a:rPr lang="ru-RU" sz="2000" dirty="0">
                <a:solidFill>
                  <a:srgbClr val="FF0000"/>
                </a:solidFill>
                <a:ea typeface="Times New Roman" panose="02020603050405020304" pitchFamily="18" charset="0"/>
              </a:rPr>
              <a:t>№ 28 </a:t>
            </a:r>
            <a:r>
              <a:rPr lang="ru-RU" sz="2000" dirty="0">
                <a:solidFill>
                  <a:schemeClr val="bg1"/>
                </a:solidFill>
                <a:ea typeface="Times New Roman" panose="02020603050405020304" pitchFamily="18" charset="0"/>
              </a:rPr>
              <a:t>«Об утверждении санитарных правил </a:t>
            </a:r>
            <a:r>
              <a:rPr lang="ru-RU" sz="2000" dirty="0">
                <a:solidFill>
                  <a:srgbClr val="FF0000"/>
                </a:solidFill>
                <a:ea typeface="Times New Roman" panose="02020603050405020304" pitchFamily="18" charset="0"/>
              </a:rPr>
              <a:t>СанПиН</a:t>
            </a:r>
            <a:r>
              <a:rPr lang="ru-RU" sz="2000" dirty="0">
                <a:solidFill>
                  <a:schemeClr val="bg1"/>
                </a:solidFill>
                <a:ea typeface="Times New Roman" panose="02020603050405020304" pitchFamily="18" charset="0"/>
              </a:rPr>
              <a:t> 2.4.3648-20 «Санитарно-эпидемиологические требования к организациям воспитания и обучения, отдыха и оздоровления детей и молодежи»;</a:t>
            </a:r>
          </a:p>
          <a:p>
            <a:pPr marL="342900" lvl="0" indent="-342900" algn="just">
              <a:spcAft>
                <a:spcPts val="600"/>
              </a:spcAft>
              <a:buClr>
                <a:srgbClr val="000000"/>
              </a:buClr>
              <a:buFont typeface="Times New Roman" panose="02020603050405020304" pitchFamily="18" charset="0"/>
              <a:buChar char="•"/>
              <a:tabLst>
                <a:tab pos="608965" algn="l"/>
              </a:tabLst>
            </a:pPr>
            <a:r>
              <a:rPr lang="ru-RU" sz="2000" b="1" dirty="0">
                <a:solidFill>
                  <a:schemeClr val="accent3">
                    <a:lumMod val="60000"/>
                    <a:lumOff val="40000"/>
                  </a:schemeClr>
                </a:solidFill>
                <a:ea typeface="Times New Roman" panose="02020603050405020304" pitchFamily="18" charset="0"/>
              </a:rPr>
              <a:t>Письмо Министерства образования Сахалинской области от 11.12.2023г. №3.12-Вн-5709/23 «О направлении методических рекомендаций»;</a:t>
            </a:r>
          </a:p>
          <a:p>
            <a:pPr marL="342900" lvl="0" indent="-342900" algn="just">
              <a:spcAft>
                <a:spcPts val="600"/>
              </a:spcAft>
              <a:buClr>
                <a:srgbClr val="000000"/>
              </a:buClr>
              <a:buFont typeface="Times New Roman" panose="02020603050405020304" pitchFamily="18" charset="0"/>
              <a:buChar char="•"/>
              <a:tabLst>
                <a:tab pos="608965" algn="l"/>
              </a:tabLst>
            </a:pPr>
            <a:r>
              <a:rPr lang="ru-RU" sz="2000" dirty="0">
                <a:solidFill>
                  <a:schemeClr val="bg1"/>
                </a:solidFill>
                <a:ea typeface="Times New Roman" panose="02020603050405020304" pitchFamily="18" charset="0"/>
              </a:rPr>
              <a:t>Устав образовательной организации (ссылка);</a:t>
            </a:r>
          </a:p>
          <a:p>
            <a:pPr marL="342900" lvl="0" indent="-342900" algn="just">
              <a:spcAft>
                <a:spcPts val="600"/>
              </a:spcAft>
              <a:buClr>
                <a:srgbClr val="000000"/>
              </a:buClr>
              <a:buFont typeface="Times New Roman" panose="02020603050405020304" pitchFamily="18" charset="0"/>
              <a:buChar char="•"/>
              <a:tabLst>
                <a:tab pos="608965" algn="l"/>
              </a:tabLst>
            </a:pPr>
            <a:r>
              <a:rPr lang="ru-RU" sz="2000" dirty="0">
                <a:solidFill>
                  <a:schemeClr val="bg1"/>
                </a:solidFill>
                <a:ea typeface="Times New Roman" panose="02020603050405020304" pitchFamily="18" charset="0"/>
              </a:rPr>
              <a:t>Локальные акты образовательной организации (ссылка).</a:t>
            </a:r>
          </a:p>
          <a:p>
            <a:pPr lvl="0" algn="just">
              <a:spcAft>
                <a:spcPts val="600"/>
              </a:spcAft>
              <a:buClr>
                <a:srgbClr val="000000"/>
              </a:buClr>
              <a:tabLst>
                <a:tab pos="608965" algn="l"/>
              </a:tabLst>
            </a:pPr>
            <a:endParaRPr lang="ru-RU" sz="2400" dirty="0">
              <a:solidFill>
                <a:schemeClr val="bg1"/>
              </a:solidFill>
              <a:latin typeface="Times New Roman" panose="02020603050405020304" pitchFamily="18" charset="0"/>
              <a:ea typeface="Times New Roman" panose="02020603050405020304" pitchFamily="18" charset="0"/>
            </a:endParaRPr>
          </a:p>
          <a:p>
            <a:pPr marL="342900" lvl="0" indent="-342900" algn="just">
              <a:spcAft>
                <a:spcPts val="600"/>
              </a:spcAft>
              <a:buClr>
                <a:srgbClr val="000000"/>
              </a:buClr>
              <a:buFont typeface="Times New Roman" panose="02020603050405020304" pitchFamily="18" charset="0"/>
              <a:buChar char="•"/>
              <a:tabLst>
                <a:tab pos="608965" algn="l"/>
              </a:tabLst>
            </a:pPr>
            <a:endParaRPr lang="ru-RU" sz="2400" dirty="0">
              <a:solidFill>
                <a:schemeClr val="bg1"/>
              </a:solidFill>
              <a:latin typeface="Times New Roman" panose="02020603050405020304" pitchFamily="18" charset="0"/>
              <a:ea typeface="Times New Roman" panose="02020603050405020304" pitchFamily="18" charset="0"/>
            </a:endParaRPr>
          </a:p>
          <a:p>
            <a:pPr marL="342900" lvl="0" indent="-342900" algn="just">
              <a:spcAft>
                <a:spcPts val="600"/>
              </a:spcAft>
              <a:buClr>
                <a:srgbClr val="000000"/>
              </a:buClr>
              <a:buFont typeface="Times New Roman" panose="02020603050405020304" pitchFamily="18" charset="0"/>
              <a:buChar char="•"/>
              <a:tabLst>
                <a:tab pos="608965" algn="l"/>
              </a:tabLst>
            </a:pPr>
            <a:endParaRPr lang="ru-RU" sz="28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9562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7350" y="3306951"/>
            <a:ext cx="11201400" cy="323165"/>
          </a:xfrm>
          <a:prstGeom prst="rect">
            <a:avLst/>
          </a:prstGeom>
        </p:spPr>
        <p:txBody>
          <a:bodyPr wrap="square">
            <a:spAutoFit/>
          </a:bodyPr>
          <a:lstStyle/>
          <a:p>
            <a:r>
              <a:rPr lang="ru-RU" sz="1500" dirty="0"/>
              <a:t>-</a:t>
            </a:r>
            <a:endParaRPr lang="ru-RU" sz="1500" dirty="0">
              <a:solidFill>
                <a:schemeClr val="tx2"/>
              </a:solidFill>
            </a:endParaRPr>
          </a:p>
        </p:txBody>
      </p:sp>
      <p:sp>
        <p:nvSpPr>
          <p:cNvPr id="3" name="Прямоугольник 2"/>
          <p:cNvSpPr/>
          <p:nvPr/>
        </p:nvSpPr>
        <p:spPr>
          <a:xfrm>
            <a:off x="1143000" y="604103"/>
            <a:ext cx="11430000" cy="3892925"/>
          </a:xfrm>
          <a:prstGeom prst="rect">
            <a:avLst/>
          </a:prstGeom>
        </p:spPr>
        <p:txBody>
          <a:bodyPr wrap="square">
            <a:spAutoFit/>
          </a:bodyPr>
          <a:lstStyle/>
          <a:p>
            <a:pPr algn="just">
              <a:lnSpc>
                <a:spcPct val="107000"/>
              </a:lnSpc>
              <a:spcBef>
                <a:spcPts val="1400"/>
              </a:spcBef>
              <a:spcAft>
                <a:spcPts val="0"/>
              </a:spcAft>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ctr">
              <a:lnSpc>
                <a:spcPct val="107000"/>
              </a:lnSpc>
              <a:spcBef>
                <a:spcPts val="1400"/>
              </a:spcBef>
              <a:spcAft>
                <a:spcPts val="0"/>
              </a:spcAft>
            </a:pPr>
            <a:r>
              <a:rPr lang="ru-RU" sz="32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Список литературы</a:t>
            </a:r>
          </a:p>
          <a:p>
            <a:pPr marL="514350" indent="-51435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Должен быть составлен для разных участников образовательных отношений (для обучающихся и родителей, для педагогов)</a:t>
            </a:r>
          </a:p>
          <a:p>
            <a:pPr marL="514350" indent="-51435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Оформляется согласно ГОСТ Р 7.0.100-2018 Библиографическая запись. Библиографическое описание: общие требования и правила составления</a:t>
            </a:r>
          </a:p>
        </p:txBody>
      </p:sp>
    </p:spTree>
    <p:extLst>
      <p:ext uri="{BB962C8B-B14F-4D97-AF65-F5344CB8AC3E}">
        <p14:creationId xmlns:p14="http://schemas.microsoft.com/office/powerpoint/2010/main" val="1701194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0DF1F37-0BCB-23D0-6A58-6D5272D0533F}"/>
              </a:ext>
            </a:extLst>
          </p:cNvPr>
          <p:cNvSpPr>
            <a:spLocks noGrp="1"/>
          </p:cNvSpPr>
          <p:nvPr>
            <p:ph idx="1"/>
          </p:nvPr>
        </p:nvSpPr>
        <p:spPr>
          <a:xfrm>
            <a:off x="2057400" y="2552700"/>
            <a:ext cx="10515600" cy="3048000"/>
          </a:xfrm>
        </p:spPr>
        <p:txBody>
          <a:bodyPr/>
          <a:lstStyle/>
          <a:p>
            <a:pPr>
              <a:buFont typeface="Arial" panose="020B0604020202020204" pitchFamily="34" charset="0"/>
              <a:buChar char="•"/>
            </a:pPr>
            <a:r>
              <a:rPr lang="ru-RU" sz="2800" dirty="0">
                <a:solidFill>
                  <a:schemeClr val="bg1"/>
                </a:solidFill>
              </a:rPr>
              <a:t>оценочные материалы;</a:t>
            </a:r>
          </a:p>
          <a:p>
            <a:pPr>
              <a:buFont typeface="Arial" panose="020B0604020202020204" pitchFamily="34" charset="0"/>
              <a:buChar char="•"/>
            </a:pPr>
            <a:r>
              <a:rPr lang="ru-RU" sz="2800" dirty="0">
                <a:solidFill>
                  <a:schemeClr val="bg1"/>
                </a:solidFill>
              </a:rPr>
              <a:t>календарный план воспитательной работы </a:t>
            </a:r>
          </a:p>
          <a:p>
            <a:pPr marL="0" indent="0">
              <a:buNone/>
            </a:pPr>
            <a:r>
              <a:rPr lang="ru-RU" sz="2800" dirty="0">
                <a:solidFill>
                  <a:schemeClr val="bg1"/>
                </a:solidFill>
              </a:rPr>
              <a:t>	</a:t>
            </a:r>
            <a:endParaRPr lang="ru-RU" sz="2400" i="1" dirty="0">
              <a:solidFill>
                <a:schemeClr val="bg1"/>
              </a:solidFill>
            </a:endParaRPr>
          </a:p>
        </p:txBody>
      </p:sp>
      <p:sp>
        <p:nvSpPr>
          <p:cNvPr id="4" name="Прямоугольник 3">
            <a:extLst>
              <a:ext uri="{FF2B5EF4-FFF2-40B4-BE49-F238E27FC236}">
                <a16:creationId xmlns:a16="http://schemas.microsoft.com/office/drawing/2014/main" id="{CADA3787-3EDE-41BA-81B1-60DB0AA2F906}"/>
              </a:ext>
            </a:extLst>
          </p:cNvPr>
          <p:cNvSpPr/>
          <p:nvPr/>
        </p:nvSpPr>
        <p:spPr>
          <a:xfrm>
            <a:off x="3324850" y="876300"/>
            <a:ext cx="7066299" cy="110054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ln w="0"/>
                <a:solidFill>
                  <a:schemeClr val="bg1"/>
                </a:solidFill>
                <a:effectLst>
                  <a:outerShdw blurRad="38100" dist="19050" dir="2700000" algn="tl" rotWithShape="0">
                    <a:schemeClr val="dk1">
                      <a:alpha val="40000"/>
                    </a:schemeClr>
                  </a:outerShdw>
                </a:effectLst>
                <a:latin typeface="+mj-lt"/>
              </a:rPr>
              <a:t>Приложения</a:t>
            </a:r>
          </a:p>
        </p:txBody>
      </p:sp>
    </p:spTree>
    <p:extLst>
      <p:ext uri="{BB962C8B-B14F-4D97-AF65-F5344CB8AC3E}">
        <p14:creationId xmlns:p14="http://schemas.microsoft.com/office/powerpoint/2010/main" val="14655813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92A3F4-8896-4252-BF6D-CE8C1AB0EED7}"/>
              </a:ext>
            </a:extLst>
          </p:cNvPr>
          <p:cNvSpPr>
            <a:spLocks noGrp="1"/>
          </p:cNvSpPr>
          <p:nvPr>
            <p:ph type="title"/>
          </p:nvPr>
        </p:nvSpPr>
        <p:spPr>
          <a:xfrm>
            <a:off x="2209800" y="419100"/>
            <a:ext cx="9296400" cy="901695"/>
          </a:xfrm>
          <a:solidFill>
            <a:schemeClr val="tx2">
              <a:lumMod val="40000"/>
              <a:lumOff val="60000"/>
            </a:schemeClr>
          </a:solidFill>
        </p:spPr>
        <p:txBody>
          <a:bodyPr>
            <a:normAutofit/>
          </a:bodyPr>
          <a:lstStyle/>
          <a:p>
            <a:pPr algn="ctr"/>
            <a:r>
              <a:rPr lang="ru-RU" sz="3200" dirty="0">
                <a:solidFill>
                  <a:schemeClr val="bg1"/>
                </a:solidFill>
              </a:rPr>
              <a:t>Требования к оформлению ДОП</a:t>
            </a:r>
          </a:p>
        </p:txBody>
      </p:sp>
      <p:sp>
        <p:nvSpPr>
          <p:cNvPr id="3" name="Объект 2">
            <a:extLst>
              <a:ext uri="{FF2B5EF4-FFF2-40B4-BE49-F238E27FC236}">
                <a16:creationId xmlns:a16="http://schemas.microsoft.com/office/drawing/2014/main" id="{8F83291E-DC9D-46E1-B0C1-A56D3A08B295}"/>
              </a:ext>
            </a:extLst>
          </p:cNvPr>
          <p:cNvSpPr>
            <a:spLocks noGrp="1"/>
          </p:cNvSpPr>
          <p:nvPr>
            <p:ph idx="1"/>
          </p:nvPr>
        </p:nvSpPr>
        <p:spPr>
          <a:xfrm>
            <a:off x="952500" y="1562100"/>
            <a:ext cx="11810999" cy="6324600"/>
          </a:xfrm>
        </p:spPr>
        <p:txBody>
          <a:bodyPr>
            <a:noAutofit/>
          </a:bodyPr>
          <a:lstStyle/>
          <a:p>
            <a:pPr algn="just">
              <a:lnSpc>
                <a:spcPct val="107000"/>
              </a:lnSpc>
              <a:spcAft>
                <a:spcPts val="800"/>
              </a:spcAft>
              <a:buFont typeface="Arial" panose="020B0604020202020204" pitchFamily="34" charset="0"/>
              <a:buChar char="•"/>
            </a:pPr>
            <a:r>
              <a:rPr lang="ru-RU" sz="2400" kern="100" dirty="0">
                <a:solidFill>
                  <a:schemeClr val="bg1"/>
                </a:solidFill>
                <a:effectLst/>
                <a:ea typeface="Calibri" panose="020F0502020204030204" pitchFamily="34" charset="0"/>
                <a:cs typeface="Times New Roman" panose="02020603050405020304" pitchFamily="18" charset="0"/>
              </a:rPr>
              <a:t>Для оформления </a:t>
            </a:r>
            <a:r>
              <a:rPr lang="ru-RU" sz="2400" b="1" kern="100" dirty="0">
                <a:solidFill>
                  <a:schemeClr val="bg1"/>
                </a:solidFill>
                <a:effectLst/>
                <a:ea typeface="Calibri" panose="020F0502020204030204" pitchFamily="34" charset="0"/>
                <a:cs typeface="Times New Roman" panose="02020603050405020304" pitchFamily="18" charset="0"/>
              </a:rPr>
              <a:t>текста</a:t>
            </a:r>
            <a:r>
              <a:rPr lang="ru-RU" sz="2400" kern="100" dirty="0">
                <a:solidFill>
                  <a:schemeClr val="bg1"/>
                </a:solidFill>
                <a:effectLst/>
                <a:ea typeface="Calibri" panose="020F0502020204030204" pitchFamily="34" charset="0"/>
                <a:cs typeface="Times New Roman" panose="02020603050405020304" pitchFamily="18" charset="0"/>
              </a:rPr>
              <a:t> рекомендуется использовать текстовый редактор </a:t>
            </a:r>
            <a:r>
              <a:rPr lang="ru-RU" sz="2400" kern="100" dirty="0" err="1">
                <a:solidFill>
                  <a:schemeClr val="bg1"/>
                </a:solidFill>
                <a:effectLst/>
                <a:ea typeface="Calibri" panose="020F0502020204030204" pitchFamily="34" charset="0"/>
                <a:cs typeface="Times New Roman" panose="02020603050405020304" pitchFamily="18" charset="0"/>
              </a:rPr>
              <a:t>Microsoft</a:t>
            </a:r>
            <a:r>
              <a:rPr lang="ru-RU" sz="2400" kern="100" dirty="0">
                <a:solidFill>
                  <a:schemeClr val="bg1"/>
                </a:solidFill>
                <a:effectLst/>
                <a:ea typeface="Calibri" panose="020F0502020204030204" pitchFamily="34" charset="0"/>
                <a:cs typeface="Times New Roman" panose="02020603050405020304" pitchFamily="18" charset="0"/>
              </a:rPr>
              <a:t> </a:t>
            </a:r>
            <a:r>
              <a:rPr lang="ru-RU" sz="2400" kern="100" dirty="0" err="1">
                <a:solidFill>
                  <a:schemeClr val="bg1"/>
                </a:solidFill>
                <a:effectLst/>
                <a:ea typeface="Calibri" panose="020F0502020204030204" pitchFamily="34" charset="0"/>
                <a:cs typeface="Times New Roman" panose="02020603050405020304" pitchFamily="18" charset="0"/>
              </a:rPr>
              <a:t>Office</a:t>
            </a:r>
            <a:r>
              <a:rPr lang="ru-RU" sz="2400" kern="100" dirty="0">
                <a:solidFill>
                  <a:schemeClr val="bg1"/>
                </a:solidFill>
                <a:effectLst/>
                <a:ea typeface="Calibri" panose="020F0502020204030204" pitchFamily="34" charset="0"/>
                <a:cs typeface="Times New Roman" panose="02020603050405020304" pitchFamily="18" charset="0"/>
              </a:rPr>
              <a:t> </a:t>
            </a:r>
            <a:r>
              <a:rPr lang="ru-RU" sz="2400" kern="100" dirty="0" err="1">
                <a:solidFill>
                  <a:schemeClr val="bg1"/>
                </a:solidFill>
                <a:effectLst/>
                <a:ea typeface="Calibri" panose="020F0502020204030204" pitchFamily="34" charset="0"/>
                <a:cs typeface="Times New Roman" panose="02020603050405020304" pitchFamily="18" charset="0"/>
              </a:rPr>
              <a:t>Word</a:t>
            </a:r>
            <a:r>
              <a:rPr lang="ru-RU" sz="2400" kern="100" dirty="0">
                <a:solidFill>
                  <a:schemeClr val="bg1"/>
                </a:solidFill>
                <a:effectLst/>
                <a:ea typeface="Calibri" panose="020F0502020204030204" pitchFamily="34" charset="0"/>
                <a:cs typeface="Times New Roman" panose="02020603050405020304" pitchFamily="18" charset="0"/>
              </a:rPr>
              <a:t> (шрифт </a:t>
            </a:r>
            <a:r>
              <a:rPr lang="ru-RU" sz="2400" kern="100" dirty="0" err="1">
                <a:solidFill>
                  <a:schemeClr val="bg1"/>
                </a:solidFill>
                <a:effectLst/>
                <a:ea typeface="Calibri" panose="020F0502020204030204" pitchFamily="34" charset="0"/>
                <a:cs typeface="Times New Roman" panose="02020603050405020304" pitchFamily="18" charset="0"/>
              </a:rPr>
              <a:t>Times</a:t>
            </a:r>
            <a:r>
              <a:rPr lang="ru-RU" sz="2400" kern="100" dirty="0">
                <a:solidFill>
                  <a:schemeClr val="bg1"/>
                </a:solidFill>
                <a:effectLst/>
                <a:ea typeface="Calibri" panose="020F0502020204030204" pitchFamily="34" charset="0"/>
                <a:cs typeface="Times New Roman" panose="02020603050405020304" pitchFamily="18" charset="0"/>
              </a:rPr>
              <a:t> </a:t>
            </a:r>
            <a:r>
              <a:rPr lang="ru-RU" sz="2400" kern="100" dirty="0" err="1">
                <a:solidFill>
                  <a:schemeClr val="bg1"/>
                </a:solidFill>
                <a:effectLst/>
                <a:ea typeface="Calibri" panose="020F0502020204030204" pitchFamily="34" charset="0"/>
                <a:cs typeface="Times New Roman" panose="02020603050405020304" pitchFamily="18" charset="0"/>
              </a:rPr>
              <a:t>New</a:t>
            </a:r>
            <a:r>
              <a:rPr lang="ru-RU" sz="2400" kern="100" dirty="0">
                <a:solidFill>
                  <a:schemeClr val="bg1"/>
                </a:solidFill>
                <a:effectLst/>
                <a:ea typeface="Calibri" panose="020F0502020204030204" pitchFamily="34" charset="0"/>
                <a:cs typeface="Times New Roman" panose="02020603050405020304" pitchFamily="18" charset="0"/>
              </a:rPr>
              <a:t> </a:t>
            </a:r>
            <a:r>
              <a:rPr lang="ru-RU" sz="2400" kern="100" dirty="0" err="1">
                <a:solidFill>
                  <a:schemeClr val="bg1"/>
                </a:solidFill>
                <a:effectLst/>
                <a:ea typeface="Calibri" panose="020F0502020204030204" pitchFamily="34" charset="0"/>
                <a:cs typeface="Times New Roman" panose="02020603050405020304" pitchFamily="18" charset="0"/>
              </a:rPr>
              <a:t>Roman</a:t>
            </a:r>
            <a:r>
              <a:rPr lang="ru-RU" sz="2400" kern="100" dirty="0">
                <a:solidFill>
                  <a:schemeClr val="bg1"/>
                </a:solidFill>
                <a:effectLst/>
                <a:ea typeface="Calibri" panose="020F0502020204030204" pitchFamily="34" charset="0"/>
                <a:cs typeface="Times New Roman" panose="02020603050405020304" pitchFamily="18" charset="0"/>
              </a:rPr>
              <a:t>), допустимо использовать размеры кегля шрифтов № 12-14; интервал – 1; поля – стандартные (20 мм – левое; 10 мм – правое; 20 мм – верхнее; 20 мм – нижнее).</a:t>
            </a:r>
          </a:p>
          <a:p>
            <a:pPr algn="just">
              <a:lnSpc>
                <a:spcPct val="107000"/>
              </a:lnSpc>
              <a:spcAft>
                <a:spcPts val="800"/>
              </a:spcAft>
              <a:buFont typeface="Arial" panose="020B0604020202020204" pitchFamily="34" charset="0"/>
              <a:buChar char="•"/>
            </a:pPr>
            <a:r>
              <a:rPr lang="ru-RU" sz="2400" b="1" kern="100" dirty="0">
                <a:solidFill>
                  <a:schemeClr val="bg1"/>
                </a:solidFill>
                <a:effectLst/>
                <a:ea typeface="Calibri" panose="020F0502020204030204" pitchFamily="34" charset="0"/>
                <a:cs typeface="Times New Roman" panose="02020603050405020304" pitchFamily="18" charset="0"/>
              </a:rPr>
              <a:t>Таблицы</a:t>
            </a:r>
            <a:r>
              <a:rPr lang="ru-RU" sz="2400" kern="100" dirty="0">
                <a:solidFill>
                  <a:schemeClr val="bg1"/>
                </a:solidFill>
                <a:effectLst/>
                <a:ea typeface="Calibri" panose="020F0502020204030204" pitchFamily="34" charset="0"/>
                <a:cs typeface="Times New Roman" panose="02020603050405020304" pitchFamily="18" charset="0"/>
              </a:rPr>
              <a:t> вставляются непосредственно в текст. При составлении таблиц допускается использование шрифта меньших размеров (на 2 кегля от размера основного текста).</a:t>
            </a:r>
          </a:p>
          <a:p>
            <a:pPr>
              <a:buFont typeface="Arial" panose="020B0604020202020204" pitchFamily="34" charset="0"/>
              <a:buChar char="•"/>
            </a:pPr>
            <a:r>
              <a:rPr lang="ru-RU" sz="2400" b="1" dirty="0">
                <a:solidFill>
                  <a:schemeClr val="bg1"/>
                </a:solidFill>
                <a:effectLst/>
                <a:ea typeface="Calibri" panose="020F0502020204030204" pitchFamily="34" charset="0"/>
              </a:rPr>
              <a:t>Страницы</a:t>
            </a:r>
            <a:r>
              <a:rPr lang="ru-RU" sz="2400" dirty="0">
                <a:solidFill>
                  <a:schemeClr val="bg1"/>
                </a:solidFill>
                <a:effectLst/>
                <a:ea typeface="Calibri" panose="020F0502020204030204" pitchFamily="34" charset="0"/>
              </a:rPr>
              <a:t> нумеруются. Титульный лист считается первым, но не нумеруется. Номера проставляются посредине верхнего поля на расстоянии не менее 10 мм от верхнего края.</a:t>
            </a:r>
            <a:endParaRPr lang="ru-RU" sz="2400" dirty="0">
              <a:solidFill>
                <a:schemeClr val="bg1"/>
              </a:solidFill>
            </a:endParaRPr>
          </a:p>
        </p:txBody>
      </p:sp>
    </p:spTree>
    <p:extLst>
      <p:ext uri="{BB962C8B-B14F-4D97-AF65-F5344CB8AC3E}">
        <p14:creationId xmlns:p14="http://schemas.microsoft.com/office/powerpoint/2010/main" val="1734700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D7353A-D584-4D1B-B7B3-2E99D492B2F5}"/>
              </a:ext>
            </a:extLst>
          </p:cNvPr>
          <p:cNvSpPr txBox="1"/>
          <p:nvPr/>
        </p:nvSpPr>
        <p:spPr>
          <a:xfrm>
            <a:off x="800100" y="647700"/>
            <a:ext cx="12115800" cy="8586966"/>
          </a:xfrm>
          <a:prstGeom prst="rect">
            <a:avLst/>
          </a:prstGeom>
          <a:noFill/>
        </p:spPr>
        <p:txBody>
          <a:bodyPr wrap="square">
            <a:spAutoFit/>
          </a:bodyPr>
          <a:lstStyle/>
          <a:p>
            <a:pPr algn="ctr"/>
            <a:r>
              <a:rPr lang="ru-RU" sz="2800" dirty="0">
                <a:solidFill>
                  <a:schemeClr val="bg1"/>
                </a:solidFill>
                <a:latin typeface="+mj-lt"/>
              </a:rPr>
              <a:t>Оглавление</a:t>
            </a:r>
          </a:p>
          <a:p>
            <a:pPr algn="ctr"/>
            <a:r>
              <a:rPr lang="ru-RU" sz="2800" dirty="0">
                <a:solidFill>
                  <a:schemeClr val="bg1"/>
                </a:solidFill>
                <a:latin typeface="+mj-lt"/>
              </a:rPr>
              <a:t>(указать расположение частей ДОП постранично) </a:t>
            </a:r>
          </a:p>
          <a:p>
            <a:pPr algn="ctr"/>
            <a:endParaRPr lang="ru-RU" sz="2800" dirty="0">
              <a:solidFill>
                <a:schemeClr val="bg1"/>
              </a:solidFill>
              <a:latin typeface="+mj-lt"/>
            </a:endParaRPr>
          </a:p>
          <a:p>
            <a:r>
              <a:rPr lang="ru-RU" b="1" dirty="0">
                <a:solidFill>
                  <a:schemeClr val="bg1"/>
                </a:solidFill>
              </a:rPr>
              <a:t>     Титульный лист</a:t>
            </a:r>
          </a:p>
          <a:p>
            <a:pPr marL="342900" indent="-342900">
              <a:buAutoNum type="arabicPeriod"/>
            </a:pPr>
            <a:r>
              <a:rPr lang="ru-RU" b="1" dirty="0">
                <a:solidFill>
                  <a:schemeClr val="bg1"/>
                </a:solidFill>
              </a:rPr>
              <a:t>Комплекс основных характеристик </a:t>
            </a:r>
          </a:p>
          <a:p>
            <a:r>
              <a:rPr lang="ru-RU" dirty="0">
                <a:solidFill>
                  <a:schemeClr val="bg1"/>
                </a:solidFill>
              </a:rPr>
              <a:t>1.1. Пояснительная записка: аннотация (вступление (краткая характеристика предмета, его значимость), перечень нормативно-правовых актов, основные понятия и определения, тип программы, уровень освоения программы, направленность и вид деятельности, актуальность, новизна и отличительные особенности (если есть), адресат программы, объём и срок реализации; формы обучения, формы организации работы и формы проведения занятий).</a:t>
            </a:r>
          </a:p>
          <a:p>
            <a:r>
              <a:rPr lang="ru-RU" dirty="0">
                <a:solidFill>
                  <a:schemeClr val="bg1"/>
                </a:solidFill>
              </a:rPr>
              <a:t>1.2. Цель. Задачи. </a:t>
            </a:r>
          </a:p>
          <a:p>
            <a:r>
              <a:rPr lang="ru-RU" dirty="0">
                <a:solidFill>
                  <a:schemeClr val="bg1"/>
                </a:solidFill>
              </a:rPr>
              <a:t>1.3. Содержание программы. </a:t>
            </a:r>
          </a:p>
          <a:p>
            <a:r>
              <a:rPr lang="ru-RU" dirty="0">
                <a:solidFill>
                  <a:schemeClr val="bg1"/>
                </a:solidFill>
              </a:rPr>
              <a:t>1.4. Учебный план. </a:t>
            </a:r>
          </a:p>
          <a:p>
            <a:r>
              <a:rPr lang="ru-RU" dirty="0">
                <a:solidFill>
                  <a:schemeClr val="bg1"/>
                </a:solidFill>
              </a:rPr>
              <a:t>1.5. Планируемые результаты.	</a:t>
            </a:r>
          </a:p>
          <a:p>
            <a:endParaRPr lang="ru-RU" dirty="0">
              <a:solidFill>
                <a:schemeClr val="bg1"/>
              </a:solidFill>
            </a:endParaRPr>
          </a:p>
          <a:p>
            <a:r>
              <a:rPr lang="ru-RU" b="1" dirty="0">
                <a:solidFill>
                  <a:schemeClr val="bg1"/>
                </a:solidFill>
              </a:rPr>
              <a:t>2. Комплекс организационно-педагогических условий </a:t>
            </a:r>
          </a:p>
          <a:p>
            <a:r>
              <a:rPr lang="ru-RU" dirty="0">
                <a:solidFill>
                  <a:schemeClr val="bg1"/>
                </a:solidFill>
              </a:rPr>
              <a:t>2.1. Календарный учебный график (КУГ)</a:t>
            </a:r>
          </a:p>
          <a:p>
            <a:r>
              <a:rPr lang="ru-RU" dirty="0">
                <a:solidFill>
                  <a:schemeClr val="bg1"/>
                </a:solidFill>
              </a:rPr>
              <a:t>2.2. Условия реализации программы:</a:t>
            </a:r>
          </a:p>
          <a:p>
            <a:r>
              <a:rPr lang="ru-RU" dirty="0">
                <a:solidFill>
                  <a:schemeClr val="bg1"/>
                </a:solidFill>
              </a:rPr>
              <a:t>	2.2.1. Материально-техническое обеспечение программы </a:t>
            </a:r>
          </a:p>
          <a:p>
            <a:r>
              <a:rPr lang="ru-RU" dirty="0">
                <a:solidFill>
                  <a:schemeClr val="bg1"/>
                </a:solidFill>
              </a:rPr>
              <a:t>	2.2.2. Кадровое обеспечение программы</a:t>
            </a:r>
          </a:p>
          <a:p>
            <a:r>
              <a:rPr lang="ru-RU" dirty="0">
                <a:solidFill>
                  <a:schemeClr val="bg1"/>
                </a:solidFill>
              </a:rPr>
              <a:t>	2.2.3. Информационно-методическое обеспечение программы</a:t>
            </a:r>
          </a:p>
          <a:p>
            <a:r>
              <a:rPr lang="ru-RU" dirty="0">
                <a:solidFill>
                  <a:schemeClr val="bg1"/>
                </a:solidFill>
              </a:rPr>
              <a:t>2.3. Формы аттестации/контроля		</a:t>
            </a:r>
          </a:p>
          <a:p>
            <a:r>
              <a:rPr lang="ru-RU" dirty="0">
                <a:solidFill>
                  <a:schemeClr val="bg1"/>
                </a:solidFill>
              </a:rPr>
              <a:t>2.4. Оценочные материалы</a:t>
            </a:r>
          </a:p>
          <a:p>
            <a:r>
              <a:rPr lang="ru-RU" dirty="0">
                <a:solidFill>
                  <a:schemeClr val="bg1"/>
                </a:solidFill>
              </a:rPr>
              <a:t>2.5. Список литературы</a:t>
            </a:r>
          </a:p>
          <a:p>
            <a:r>
              <a:rPr lang="ru-RU" dirty="0">
                <a:solidFill>
                  <a:schemeClr val="bg1"/>
                </a:solidFill>
              </a:rPr>
              <a:t>2.6. Приложения (пример)						</a:t>
            </a:r>
          </a:p>
          <a:p>
            <a:r>
              <a:rPr lang="ru-RU" dirty="0">
                <a:solidFill>
                  <a:schemeClr val="bg1"/>
                </a:solidFill>
              </a:rPr>
              <a:t>2.6.1. Приложение 1 «Календарный план воспитательной работы» 			</a:t>
            </a:r>
          </a:p>
          <a:p>
            <a:r>
              <a:rPr lang="ru-RU" dirty="0">
                <a:solidFill>
                  <a:schemeClr val="bg1"/>
                </a:solidFill>
              </a:rPr>
              <a:t>2.6.2. Приложение 2 «Раздаточные дидактические материалы, оценочные материалы»									</a:t>
            </a:r>
          </a:p>
        </p:txBody>
      </p:sp>
    </p:spTree>
    <p:extLst>
      <p:ext uri="{BB962C8B-B14F-4D97-AF65-F5344CB8AC3E}">
        <p14:creationId xmlns:p14="http://schemas.microsoft.com/office/powerpoint/2010/main" val="1159482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7350" y="3306951"/>
            <a:ext cx="11201400" cy="323165"/>
          </a:xfrm>
          <a:prstGeom prst="rect">
            <a:avLst/>
          </a:prstGeom>
        </p:spPr>
        <p:txBody>
          <a:bodyPr wrap="square">
            <a:spAutoFit/>
          </a:bodyPr>
          <a:lstStyle/>
          <a:p>
            <a:r>
              <a:rPr lang="ru-RU" sz="1500" dirty="0"/>
              <a:t>-</a:t>
            </a:r>
            <a:endParaRPr lang="ru-RU" sz="1500" dirty="0">
              <a:solidFill>
                <a:schemeClr val="tx2"/>
              </a:solidFill>
            </a:endParaRPr>
          </a:p>
        </p:txBody>
      </p:sp>
      <p:sp>
        <p:nvSpPr>
          <p:cNvPr id="3" name="Прямоугольник 2"/>
          <p:cNvSpPr/>
          <p:nvPr/>
        </p:nvSpPr>
        <p:spPr>
          <a:xfrm>
            <a:off x="828675" y="571500"/>
            <a:ext cx="11734800" cy="8772786"/>
          </a:xfrm>
          <a:prstGeom prst="rect">
            <a:avLst/>
          </a:prstGeom>
        </p:spPr>
        <p:txBody>
          <a:bodyPr wrap="square">
            <a:spAutoFit/>
          </a:bodyPr>
          <a:lstStyle/>
          <a:p>
            <a:pPr indent="342900" algn="ctr">
              <a:lnSpc>
                <a:spcPct val="107000"/>
              </a:lnSpc>
              <a:spcBef>
                <a:spcPts val="1400"/>
              </a:spcBef>
              <a:spcAft>
                <a:spcPts val="0"/>
              </a:spcAft>
            </a:pPr>
            <a:r>
              <a:rPr lang="ru-RU" sz="4000" b="1" dirty="0">
                <a:solidFill>
                  <a:schemeClr val="bg1"/>
                </a:solidFill>
                <a:latin typeface="+mj-lt"/>
                <a:ea typeface="Calibri" panose="020F0502020204030204" pitchFamily="34" charset="0"/>
                <a:cs typeface="Times New Roman" panose="02020603050405020304" pitchFamily="18" charset="0"/>
              </a:rPr>
              <a:t>Типичные недочеты и ошибки:</a:t>
            </a:r>
          </a:p>
          <a:p>
            <a:pPr marL="457200" indent="-457200" algn="just">
              <a:lnSpc>
                <a:spcPct val="107000"/>
              </a:lnSpc>
              <a:spcBef>
                <a:spcPts val="1400"/>
              </a:spcBef>
              <a:spcAft>
                <a:spcPts val="0"/>
              </a:spcAft>
              <a:buFont typeface="Courier New" panose="02070309020205020404" pitchFamily="49" charset="0"/>
              <a:buChar char="o"/>
            </a:pPr>
            <a:r>
              <a:rPr lang="ru-RU" sz="2400" b="1" dirty="0">
                <a:solidFill>
                  <a:schemeClr val="bg1"/>
                </a:solidFill>
                <a:ea typeface="Calibri" panose="020F0502020204030204" pitchFamily="34" charset="0"/>
                <a:cs typeface="Times New Roman" panose="02020603050405020304" pitchFamily="18" charset="0"/>
              </a:rPr>
              <a:t>Титульный лист </a:t>
            </a:r>
            <a:r>
              <a:rPr lang="ru-RU" sz="2400" dirty="0">
                <a:solidFill>
                  <a:schemeClr val="bg1"/>
                </a:solidFill>
                <a:ea typeface="Calibri" panose="020F0502020204030204" pitchFamily="34" charset="0"/>
                <a:cs typeface="Times New Roman" panose="02020603050405020304" pitchFamily="18" charset="0"/>
              </a:rPr>
              <a:t>без грифа утверждения программы</a:t>
            </a:r>
          </a:p>
          <a:p>
            <a:pPr marL="457200" indent="-457200" algn="just">
              <a:lnSpc>
                <a:spcPct val="107000"/>
              </a:lnSpc>
              <a:spcBef>
                <a:spcPts val="1400"/>
              </a:spcBef>
              <a:spcAft>
                <a:spcPts val="0"/>
              </a:spcAft>
              <a:buFont typeface="Courier New" panose="02070309020205020404" pitchFamily="49" charset="0"/>
              <a:buChar char="o"/>
            </a:pPr>
            <a:r>
              <a:rPr lang="ru-RU" sz="2400" dirty="0">
                <a:solidFill>
                  <a:schemeClr val="bg1"/>
                </a:solidFill>
                <a:ea typeface="Calibri" panose="020F0502020204030204" pitchFamily="34" charset="0"/>
                <a:cs typeface="Times New Roman" panose="02020603050405020304" pitchFamily="18" charset="0"/>
              </a:rPr>
              <a:t>Не всегда указан учредитель ОО (название в соответствии с уставом)</a:t>
            </a:r>
          </a:p>
          <a:p>
            <a:pPr marL="457200" indent="-457200" algn="just">
              <a:lnSpc>
                <a:spcPct val="107000"/>
              </a:lnSpc>
              <a:spcBef>
                <a:spcPts val="1400"/>
              </a:spcBef>
              <a:spcAft>
                <a:spcPts val="0"/>
              </a:spcAft>
              <a:buFont typeface="Courier New" panose="02070309020205020404" pitchFamily="49" charset="0"/>
              <a:buChar char="o"/>
            </a:pPr>
            <a:r>
              <a:rPr lang="ru-RU" sz="2400" dirty="0">
                <a:solidFill>
                  <a:schemeClr val="bg1"/>
                </a:solidFill>
                <a:ea typeface="Calibri" panose="020F0502020204030204" pitchFamily="34" charset="0"/>
                <a:cs typeface="Times New Roman" panose="02020603050405020304" pitchFamily="18" charset="0"/>
              </a:rPr>
              <a:t>Некорректно прописано название программы</a:t>
            </a:r>
          </a:p>
          <a:p>
            <a:pPr marL="457200" indent="-457200" algn="just">
              <a:lnSpc>
                <a:spcPct val="107000"/>
              </a:lnSpc>
              <a:spcBef>
                <a:spcPts val="1400"/>
              </a:spcBef>
              <a:spcAft>
                <a:spcPts val="0"/>
              </a:spcAft>
              <a:buFont typeface="Courier New" panose="02070309020205020404" pitchFamily="49" charset="0"/>
              <a:buChar char="o"/>
            </a:pPr>
            <a:r>
              <a:rPr lang="ru-RU" sz="2400" dirty="0">
                <a:solidFill>
                  <a:schemeClr val="bg1"/>
                </a:solidFill>
                <a:ea typeface="Calibri" panose="020F0502020204030204" pitchFamily="34" charset="0"/>
                <a:cs typeface="Times New Roman" panose="02020603050405020304" pitchFamily="18" charset="0"/>
              </a:rPr>
              <a:t>Направленность программы с ошибками </a:t>
            </a:r>
            <a:r>
              <a:rPr lang="ru-RU" sz="2000" i="1" dirty="0">
                <a:solidFill>
                  <a:schemeClr val="bg1"/>
                </a:solidFill>
                <a:ea typeface="Calibri" panose="020F0502020204030204" pitchFamily="34" charset="0"/>
                <a:cs typeface="Times New Roman" panose="02020603050405020304" pitchFamily="18" charset="0"/>
              </a:rPr>
              <a:t>(инженерно-техническая, </a:t>
            </a:r>
            <a:r>
              <a:rPr lang="ru-RU" sz="2000" i="1" dirty="0">
                <a:solidFill>
                  <a:schemeClr val="accent1">
                    <a:lumMod val="50000"/>
                  </a:schemeClr>
                </a:solidFill>
              </a:rPr>
              <a:t>художественное творчество, естественно-научная, краеведение…) </a:t>
            </a:r>
            <a:endParaRPr lang="ru-RU" sz="2000" i="1" dirty="0">
              <a:solidFill>
                <a:schemeClr val="bg1"/>
              </a:solidFill>
              <a:ea typeface="Calibri" panose="020F0502020204030204" pitchFamily="34" charset="0"/>
              <a:cs typeface="Times New Roman" panose="02020603050405020304" pitchFamily="18" charset="0"/>
            </a:endParaRPr>
          </a:p>
          <a:p>
            <a:pPr marL="457200" indent="-457200" algn="just">
              <a:lnSpc>
                <a:spcPct val="107000"/>
              </a:lnSpc>
              <a:spcBef>
                <a:spcPts val="1400"/>
              </a:spcBef>
              <a:spcAft>
                <a:spcPts val="0"/>
              </a:spcAft>
              <a:buFont typeface="Courier New" panose="02070309020205020404" pitchFamily="49" charset="0"/>
              <a:buChar char="o"/>
            </a:pPr>
            <a:r>
              <a:rPr lang="ru-RU" sz="2400" dirty="0">
                <a:solidFill>
                  <a:schemeClr val="bg1"/>
                </a:solidFill>
                <a:ea typeface="Calibri" panose="020F0502020204030204" pitchFamily="34" charset="0"/>
                <a:cs typeface="Times New Roman" panose="02020603050405020304" pitchFamily="18" charset="0"/>
              </a:rPr>
              <a:t>Не указывается уровень сложности программы</a:t>
            </a:r>
          </a:p>
          <a:p>
            <a:pPr marL="457200" indent="-457200" algn="just">
              <a:lnSpc>
                <a:spcPct val="107000"/>
              </a:lnSpc>
              <a:spcBef>
                <a:spcPts val="1400"/>
              </a:spcBef>
              <a:spcAft>
                <a:spcPts val="0"/>
              </a:spcAft>
              <a:buFont typeface="Courier New" panose="02070309020205020404" pitchFamily="49" charset="0"/>
              <a:buChar char="o"/>
            </a:pPr>
            <a:r>
              <a:rPr lang="ru-RU" sz="2400" dirty="0">
                <a:solidFill>
                  <a:schemeClr val="bg1"/>
                </a:solidFill>
                <a:ea typeface="Calibri" panose="020F0502020204030204" pitchFamily="34" charset="0"/>
                <a:cs typeface="Times New Roman" panose="02020603050405020304" pitchFamily="18" charset="0"/>
              </a:rPr>
              <a:t>Пишется класс, а  должен указываться возраст детей</a:t>
            </a:r>
          </a:p>
          <a:p>
            <a:pPr marL="457200" indent="-457200" algn="just">
              <a:lnSpc>
                <a:spcPct val="107000"/>
              </a:lnSpc>
              <a:spcBef>
                <a:spcPts val="1400"/>
              </a:spcBef>
              <a:spcAft>
                <a:spcPts val="0"/>
              </a:spcAft>
              <a:buFont typeface="Courier New" panose="02070309020205020404" pitchFamily="49" charset="0"/>
              <a:buChar char="o"/>
            </a:pPr>
            <a:r>
              <a:rPr lang="ru-RU" sz="2400" dirty="0">
                <a:solidFill>
                  <a:schemeClr val="bg1"/>
                </a:solidFill>
                <a:ea typeface="Calibri" panose="020F0502020204030204" pitchFamily="34" charset="0"/>
                <a:cs typeface="Times New Roman" panose="02020603050405020304" pitchFamily="18" charset="0"/>
              </a:rPr>
              <a:t>Не указывается должность разработчика программы, не указывается ФИО педагога полностью</a:t>
            </a:r>
          </a:p>
          <a:p>
            <a:pPr marL="457200" indent="-457200" algn="just">
              <a:lnSpc>
                <a:spcPct val="107000"/>
              </a:lnSpc>
              <a:spcBef>
                <a:spcPts val="1400"/>
              </a:spcBef>
              <a:spcAft>
                <a:spcPts val="0"/>
              </a:spcAft>
              <a:buFont typeface="Courier New" panose="02070309020205020404" pitchFamily="49" charset="0"/>
              <a:buChar char="o"/>
            </a:pPr>
            <a:r>
              <a:rPr lang="ru-RU" sz="2400" dirty="0">
                <a:solidFill>
                  <a:schemeClr val="bg1"/>
                </a:solidFill>
                <a:ea typeface="Calibri" panose="020F0502020204030204" pitchFamily="34" charset="0"/>
                <a:cs typeface="Times New Roman" panose="02020603050405020304" pitchFamily="18" charset="0"/>
              </a:rPr>
              <a:t>Забывают указать населенный пункт, год (ежегодное обновление программы)</a:t>
            </a:r>
          </a:p>
          <a:p>
            <a:pPr marL="457200" indent="-457200" algn="just">
              <a:lnSpc>
                <a:spcPct val="107000"/>
              </a:lnSpc>
              <a:spcBef>
                <a:spcPts val="1400"/>
              </a:spcBef>
              <a:spcAft>
                <a:spcPts val="0"/>
              </a:spcAft>
              <a:buFont typeface="Courier New" panose="02070309020205020404" pitchFamily="49" charset="0"/>
              <a:buChar char="o"/>
            </a:pPr>
            <a:r>
              <a:rPr lang="ru-RU" sz="2400" dirty="0">
                <a:solidFill>
                  <a:schemeClr val="bg1"/>
                </a:solidFill>
                <a:ea typeface="Calibri" panose="020F0502020204030204" pitchFamily="34" charset="0"/>
                <a:cs typeface="Times New Roman" panose="02020603050405020304" pitchFamily="18" charset="0"/>
              </a:rPr>
              <a:t>!!! </a:t>
            </a:r>
            <a:r>
              <a:rPr lang="ru-RU" sz="2400" u="sng" dirty="0">
                <a:solidFill>
                  <a:schemeClr val="bg1"/>
                </a:solidFill>
                <a:ea typeface="Calibri" panose="020F0502020204030204" pitchFamily="34" charset="0"/>
                <a:cs typeface="Times New Roman" panose="02020603050405020304" pitchFamily="18" charset="0"/>
              </a:rPr>
              <a:t>В названии программы не должны дублироваться учебные предметы, образовательные области</a:t>
            </a:r>
          </a:p>
          <a:p>
            <a:pPr marL="457200" indent="-457200" algn="just">
              <a:lnSpc>
                <a:spcPct val="107000"/>
              </a:lnSpc>
              <a:spcBef>
                <a:spcPts val="1400"/>
              </a:spcBef>
              <a:spcAft>
                <a:spcPts val="0"/>
              </a:spcAft>
              <a:buFont typeface="Courier New" panose="02070309020205020404" pitchFamily="49" charset="0"/>
              <a:buChar char="o"/>
            </a:pPr>
            <a:r>
              <a:rPr lang="ru-RU" sz="2400" u="sng" dirty="0">
                <a:solidFill>
                  <a:schemeClr val="bg1"/>
                </a:solidFill>
                <a:ea typeface="Calibri" panose="020F0502020204030204" pitchFamily="34" charset="0"/>
                <a:cs typeface="Times New Roman" panose="02020603050405020304" pitchFamily="18" charset="0"/>
              </a:rPr>
              <a:t>!!! ДОП реализует только  педагог дополнительного образования (программы спортивной подготовки реализуют тренеры, </a:t>
            </a:r>
            <a:r>
              <a:rPr lang="ru-RU" sz="2400" u="sng" dirty="0" err="1">
                <a:solidFill>
                  <a:schemeClr val="bg1"/>
                </a:solidFill>
                <a:ea typeface="Calibri" panose="020F0502020204030204" pitchFamily="34" charset="0"/>
                <a:cs typeface="Times New Roman" panose="02020603050405020304" pitchFamily="18" charset="0"/>
              </a:rPr>
              <a:t>ст.тренеры</a:t>
            </a:r>
            <a:r>
              <a:rPr lang="ru-RU" sz="2400" u="sng" dirty="0">
                <a:solidFill>
                  <a:schemeClr val="bg1"/>
                </a:solidFill>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59817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7350" y="3306951"/>
            <a:ext cx="11201400" cy="323165"/>
          </a:xfrm>
          <a:prstGeom prst="rect">
            <a:avLst/>
          </a:prstGeom>
        </p:spPr>
        <p:txBody>
          <a:bodyPr wrap="square">
            <a:spAutoFit/>
          </a:bodyPr>
          <a:lstStyle/>
          <a:p>
            <a:r>
              <a:rPr lang="ru-RU" sz="1500" dirty="0"/>
              <a:t>-</a:t>
            </a:r>
            <a:endParaRPr lang="ru-RU" sz="1500" dirty="0">
              <a:solidFill>
                <a:schemeClr val="tx2"/>
              </a:solidFill>
            </a:endParaRPr>
          </a:p>
        </p:txBody>
      </p:sp>
      <p:sp>
        <p:nvSpPr>
          <p:cNvPr id="3" name="Прямоугольник 2"/>
          <p:cNvSpPr/>
          <p:nvPr/>
        </p:nvSpPr>
        <p:spPr>
          <a:xfrm>
            <a:off x="647700" y="342900"/>
            <a:ext cx="11430000" cy="8083623"/>
          </a:xfrm>
          <a:prstGeom prst="rect">
            <a:avLst/>
          </a:prstGeom>
        </p:spPr>
        <p:txBody>
          <a:bodyPr wrap="square">
            <a:spAutoFit/>
          </a:bodyPr>
          <a:lstStyle/>
          <a:p>
            <a:pPr indent="342900" algn="just">
              <a:lnSpc>
                <a:spcPct val="107000"/>
              </a:lnSpc>
              <a:spcBef>
                <a:spcPts val="1400"/>
              </a:spcBef>
              <a:spcAft>
                <a:spcPts val="0"/>
              </a:spcAft>
            </a:pPr>
            <a:r>
              <a:rPr lang="ru-RU" sz="3600" b="1" dirty="0">
                <a:solidFill>
                  <a:schemeClr val="bg1"/>
                </a:solidFill>
                <a:ea typeface="Calibri" panose="020F0502020204030204" pitchFamily="34" charset="0"/>
                <a:cs typeface="Times New Roman" panose="02020603050405020304" pitchFamily="18" charset="0"/>
              </a:rPr>
              <a:t>Типичные недочеты и ошибки: </a:t>
            </a:r>
            <a:endParaRPr lang="ru-RU" sz="3600" b="1" dirty="0">
              <a:solidFill>
                <a:srgbClr val="FF0000"/>
              </a:solidFill>
              <a:ea typeface="Calibri" panose="020F0502020204030204" pitchFamily="34" charset="0"/>
              <a:cs typeface="Times New Roman" panose="02020603050405020304" pitchFamily="18" charset="0"/>
            </a:endParaRPr>
          </a:p>
          <a:p>
            <a:pPr algn="just">
              <a:lnSpc>
                <a:spcPct val="107000"/>
              </a:lnSpc>
              <a:spcBef>
                <a:spcPts val="1400"/>
              </a:spcBef>
              <a:spcAft>
                <a:spcPts val="0"/>
              </a:spcAft>
            </a:pPr>
            <a:r>
              <a:rPr lang="ru-RU"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Пояснительная записка </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 всегда указывается, в чем заключается актуальность программы</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 верно выбирают уровень освоения (сложности) ДОП, не соизмеряют его с возрастом обучающихся</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Цель реализации программы на соответствует содержанию и предполагаемому результату, неконкретна и недостижима в рамках одной программы</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Задач пишется много, они не раскрывают цель и также недостижимы в рамках программы</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Планируемые результаты не соответствуют цели и задачам</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 всегда верно посчитана часовая  нагрузка </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Планируемые результаты  - предметные, личностные, </a:t>
            </a:r>
            <a:r>
              <a:rPr lang="ru-RU" sz="28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метапредметные</a:t>
            </a: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Всё!!!  (УУД – это из ФГОС)</a:t>
            </a:r>
          </a:p>
        </p:txBody>
      </p:sp>
    </p:spTree>
    <p:extLst>
      <p:ext uri="{BB962C8B-B14F-4D97-AF65-F5344CB8AC3E}">
        <p14:creationId xmlns:p14="http://schemas.microsoft.com/office/powerpoint/2010/main" val="2920694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7350" y="3306951"/>
            <a:ext cx="11201400" cy="323165"/>
          </a:xfrm>
          <a:prstGeom prst="rect">
            <a:avLst/>
          </a:prstGeom>
        </p:spPr>
        <p:txBody>
          <a:bodyPr wrap="square">
            <a:spAutoFit/>
          </a:bodyPr>
          <a:lstStyle/>
          <a:p>
            <a:r>
              <a:rPr lang="ru-RU" sz="1500" dirty="0"/>
              <a:t>-</a:t>
            </a:r>
            <a:endParaRPr lang="ru-RU" sz="1500" dirty="0">
              <a:solidFill>
                <a:schemeClr val="tx2"/>
              </a:solidFill>
            </a:endParaRPr>
          </a:p>
        </p:txBody>
      </p:sp>
      <p:sp>
        <p:nvSpPr>
          <p:cNvPr id="3" name="Прямоугольник 2"/>
          <p:cNvSpPr/>
          <p:nvPr/>
        </p:nvSpPr>
        <p:spPr>
          <a:xfrm>
            <a:off x="857250" y="1409700"/>
            <a:ext cx="11353800" cy="7011791"/>
          </a:xfrm>
          <a:prstGeom prst="rect">
            <a:avLst/>
          </a:prstGeom>
        </p:spPr>
        <p:txBody>
          <a:bodyPr wrap="square">
            <a:spAutoFit/>
          </a:bodyPr>
          <a:lstStyle/>
          <a:p>
            <a:pPr indent="342900" algn="just">
              <a:lnSpc>
                <a:spcPct val="107000"/>
              </a:lnSpc>
              <a:spcBef>
                <a:spcPts val="1400"/>
              </a:spcBef>
              <a:spcAft>
                <a:spcPts val="0"/>
              </a:spcAft>
            </a:pPr>
            <a:r>
              <a:rPr lang="ru-RU" sz="4400" b="1" dirty="0">
                <a:solidFill>
                  <a:schemeClr val="bg1"/>
                </a:solidFill>
                <a:ea typeface="Calibri" panose="020F0502020204030204" pitchFamily="34" charset="0"/>
                <a:cs typeface="Times New Roman" panose="02020603050405020304" pitchFamily="18" charset="0"/>
              </a:rPr>
              <a:t>Типичные недочеты и ошибки:</a:t>
            </a:r>
          </a:p>
          <a:p>
            <a:pPr algn="just">
              <a:lnSpc>
                <a:spcPct val="107000"/>
              </a:lnSpc>
              <a:spcBef>
                <a:spcPts val="1400"/>
              </a:spcBef>
              <a:spcAft>
                <a:spcPts val="0"/>
              </a:spcAft>
            </a:pPr>
            <a:r>
              <a:rPr lang="ru-RU"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1400"/>
              </a:spcBef>
              <a:spcAft>
                <a:spcPts val="0"/>
              </a:spcAft>
            </a:pPr>
            <a:r>
              <a:rPr lang="ru-RU"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Учебный план</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Форма учебного плана (таблица) имеет конкретное оформление, не нужно туда добавлять лишние столбцы</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Ошибки в подсчете количества часов Всего, Теория, Практика</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Пишется отдельно на каждый год обучения</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Если часов мало, то можно разделы на темы не разбивать</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Учитывать преобладание практических часов над теорией</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!!!Количество часов рассчитывается на одну учебную группу</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Формы текущего контроля указываем обязательно</a:t>
            </a:r>
          </a:p>
        </p:txBody>
      </p:sp>
    </p:spTree>
    <p:extLst>
      <p:ext uri="{BB962C8B-B14F-4D97-AF65-F5344CB8AC3E}">
        <p14:creationId xmlns:p14="http://schemas.microsoft.com/office/powerpoint/2010/main" val="11760184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7350" y="3306951"/>
            <a:ext cx="11201400" cy="323165"/>
          </a:xfrm>
          <a:prstGeom prst="rect">
            <a:avLst/>
          </a:prstGeom>
        </p:spPr>
        <p:txBody>
          <a:bodyPr wrap="square">
            <a:spAutoFit/>
          </a:bodyPr>
          <a:lstStyle/>
          <a:p>
            <a:r>
              <a:rPr lang="ru-RU" sz="1500" dirty="0"/>
              <a:t>-</a:t>
            </a:r>
            <a:endParaRPr lang="ru-RU" sz="1500" dirty="0">
              <a:solidFill>
                <a:schemeClr val="tx2"/>
              </a:solidFill>
            </a:endParaRPr>
          </a:p>
        </p:txBody>
      </p:sp>
      <p:sp>
        <p:nvSpPr>
          <p:cNvPr id="3" name="Прямоугольник 2"/>
          <p:cNvSpPr/>
          <p:nvPr/>
        </p:nvSpPr>
        <p:spPr>
          <a:xfrm>
            <a:off x="1181099" y="1943100"/>
            <a:ext cx="11353800" cy="5269648"/>
          </a:xfrm>
          <a:prstGeom prst="rect">
            <a:avLst/>
          </a:prstGeom>
        </p:spPr>
        <p:txBody>
          <a:bodyPr wrap="square">
            <a:spAutoFit/>
          </a:bodyPr>
          <a:lstStyle/>
          <a:p>
            <a:pPr indent="342900" algn="just">
              <a:lnSpc>
                <a:spcPct val="107000"/>
              </a:lnSpc>
              <a:spcBef>
                <a:spcPts val="1400"/>
              </a:spcBef>
              <a:spcAft>
                <a:spcPts val="0"/>
              </a:spcAft>
            </a:pPr>
            <a:r>
              <a:rPr lang="ru-RU" sz="4400" b="1" dirty="0">
                <a:solidFill>
                  <a:schemeClr val="bg1"/>
                </a:solidFill>
                <a:ea typeface="Calibri" panose="020F0502020204030204" pitchFamily="34" charset="0"/>
                <a:cs typeface="Times New Roman" panose="02020603050405020304" pitchFamily="18" charset="0"/>
              </a:rPr>
              <a:t>Типичные недочеты и ошибки:</a:t>
            </a:r>
          </a:p>
          <a:p>
            <a:pPr algn="just">
              <a:lnSpc>
                <a:spcPct val="107000"/>
              </a:lnSpc>
              <a:spcBef>
                <a:spcPts val="1400"/>
              </a:spcBef>
              <a:spcAft>
                <a:spcPts val="0"/>
              </a:spcAft>
            </a:pPr>
            <a:r>
              <a:rPr lang="ru-RU"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ts val="1400"/>
              </a:spcBef>
              <a:spcAft>
                <a:spcPts val="0"/>
              </a:spcAft>
            </a:pPr>
            <a:r>
              <a:rPr lang="ru-RU"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Содержание программы</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Содержание  программы должно соответствовать учебному плану</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Выделяются теоретические и практические виды занятий</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Пишется на каждый год обучения </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 должна ДОП по содержанию дублировать ФГОСЫ </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!!!Не переписываем программу общеобразовательной школы</a:t>
            </a:r>
          </a:p>
        </p:txBody>
      </p:sp>
    </p:spTree>
    <p:extLst>
      <p:ext uri="{BB962C8B-B14F-4D97-AF65-F5344CB8AC3E}">
        <p14:creationId xmlns:p14="http://schemas.microsoft.com/office/powerpoint/2010/main" val="374276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7350" y="3306951"/>
            <a:ext cx="11201400" cy="323165"/>
          </a:xfrm>
          <a:prstGeom prst="rect">
            <a:avLst/>
          </a:prstGeom>
        </p:spPr>
        <p:txBody>
          <a:bodyPr wrap="square">
            <a:spAutoFit/>
          </a:bodyPr>
          <a:lstStyle/>
          <a:p>
            <a:r>
              <a:rPr lang="ru-RU" sz="1500" dirty="0"/>
              <a:t>-</a:t>
            </a:r>
            <a:endParaRPr lang="ru-RU" sz="1500" dirty="0">
              <a:solidFill>
                <a:schemeClr val="tx2"/>
              </a:solidFill>
            </a:endParaRPr>
          </a:p>
        </p:txBody>
      </p:sp>
      <p:sp>
        <p:nvSpPr>
          <p:cNvPr id="3" name="Прямоугольник 2"/>
          <p:cNvSpPr/>
          <p:nvPr/>
        </p:nvSpPr>
        <p:spPr>
          <a:xfrm>
            <a:off x="1219199" y="1538026"/>
            <a:ext cx="11277600" cy="7210948"/>
          </a:xfrm>
          <a:prstGeom prst="rect">
            <a:avLst/>
          </a:prstGeom>
        </p:spPr>
        <p:txBody>
          <a:bodyPr wrap="square">
            <a:spAutoFit/>
          </a:bodyPr>
          <a:lstStyle/>
          <a:p>
            <a:pPr indent="342900" algn="just">
              <a:lnSpc>
                <a:spcPct val="107000"/>
              </a:lnSpc>
              <a:spcBef>
                <a:spcPts val="1400"/>
              </a:spcBef>
              <a:spcAft>
                <a:spcPts val="0"/>
              </a:spcAft>
            </a:pPr>
            <a:r>
              <a:rPr lang="ru-RU" sz="4400" b="1" dirty="0">
                <a:solidFill>
                  <a:schemeClr val="bg1"/>
                </a:solidFill>
                <a:latin typeface="+mj-lt"/>
                <a:ea typeface="Calibri" panose="020F0502020204030204" pitchFamily="34" charset="0"/>
                <a:cs typeface="Times New Roman" panose="02020603050405020304" pitchFamily="18" charset="0"/>
              </a:rPr>
              <a:t>Типичные недочеты и ошибки:</a:t>
            </a:r>
          </a:p>
          <a:p>
            <a:pPr indent="342900" algn="just">
              <a:lnSpc>
                <a:spcPct val="107000"/>
              </a:lnSpc>
              <a:spcBef>
                <a:spcPts val="1400"/>
              </a:spcBef>
              <a:spcAft>
                <a:spcPts val="0"/>
              </a:spcAft>
            </a:pPr>
            <a:endParaRPr lang="ru-RU"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indent="342900" algn="just">
              <a:lnSpc>
                <a:spcPct val="107000"/>
              </a:lnSpc>
              <a:spcBef>
                <a:spcPts val="1400"/>
              </a:spcBef>
              <a:spcAft>
                <a:spcPts val="0"/>
              </a:spcAft>
            </a:pPr>
            <a:r>
              <a:rPr lang="ru-RU" sz="2800" b="1" dirty="0">
                <a:solidFill>
                  <a:schemeClr val="bg1"/>
                </a:solidFill>
                <a:ea typeface="Calibri" panose="020F0502020204030204" pitchFamily="34" charset="0"/>
                <a:cs typeface="Times New Roman" panose="02020603050405020304" pitchFamily="18" charset="0"/>
              </a:rPr>
              <a:t>Календарный учебный график</a:t>
            </a:r>
          </a:p>
          <a:p>
            <a:pPr marL="514350" indent="-514350" algn="just">
              <a:lnSpc>
                <a:spcPct val="107000"/>
              </a:lnSpc>
              <a:spcBef>
                <a:spcPts val="1400"/>
              </a:spcBef>
              <a:spcAft>
                <a:spcPts val="0"/>
              </a:spcAft>
              <a:buFont typeface="Courier New" panose="02070309020205020404" pitchFamily="49" charset="0"/>
              <a:buChar char="o"/>
            </a:pPr>
            <a:r>
              <a:rPr lang="ru-RU" sz="2800" dirty="0">
                <a:solidFill>
                  <a:schemeClr val="bg1"/>
                </a:solidFill>
                <a:ea typeface="Calibri" panose="020F0502020204030204" pitchFamily="34" charset="0"/>
                <a:cs typeface="Times New Roman" panose="02020603050405020304" pitchFamily="18" charset="0"/>
              </a:rPr>
              <a:t>Количество учебных недель должно соответствовать количеству учебных часов;</a:t>
            </a:r>
          </a:p>
          <a:p>
            <a:pPr marL="514350" indent="-514350" algn="just">
              <a:lnSpc>
                <a:spcPct val="107000"/>
              </a:lnSpc>
              <a:spcBef>
                <a:spcPts val="1400"/>
              </a:spcBef>
              <a:spcAft>
                <a:spcPts val="0"/>
              </a:spcAft>
              <a:buFont typeface="Courier New" panose="02070309020205020404" pitchFamily="49" charset="0"/>
              <a:buChar char="o"/>
            </a:pPr>
            <a:r>
              <a:rPr lang="ru-RU" sz="2800" dirty="0">
                <a:solidFill>
                  <a:schemeClr val="bg1"/>
                </a:solidFill>
                <a:ea typeface="Calibri" panose="020F0502020204030204" pitchFamily="34" charset="0"/>
                <a:cs typeface="Times New Roman" panose="02020603050405020304" pitchFamily="18" charset="0"/>
              </a:rPr>
              <a:t>Даты начала и окончания учебных периодов должные совпадать с количеством учебных недель  и учебных часов;</a:t>
            </a:r>
          </a:p>
          <a:p>
            <a:pPr marL="514350" indent="-514350" algn="just">
              <a:lnSpc>
                <a:spcPct val="107000"/>
              </a:lnSpc>
              <a:spcBef>
                <a:spcPts val="1400"/>
              </a:spcBef>
              <a:spcAft>
                <a:spcPts val="0"/>
              </a:spcAft>
              <a:buFont typeface="Courier New" panose="02070309020205020404" pitchFamily="49" charset="0"/>
              <a:buChar char="o"/>
            </a:pPr>
            <a:r>
              <a:rPr lang="ru-RU" sz="2800" dirty="0">
                <a:solidFill>
                  <a:schemeClr val="bg1"/>
                </a:solidFill>
                <a:ea typeface="Calibri" panose="020F0502020204030204" pitchFamily="34" charset="0"/>
                <a:cs typeface="Times New Roman" panose="02020603050405020304" pitchFamily="18" charset="0"/>
              </a:rPr>
              <a:t>!!! Учебный год по программе не должен заканчиваться в середине месяца апреля, необходимо при разработке программы учитывать этот факт и планировать учебный год до конца мая месяца. (в целях сохранения охвата детей ДОП до окончания учебного года).  </a:t>
            </a:r>
            <a:endParaRPr lang="ru-RU" sz="2800" b="1" dirty="0">
              <a:solidFill>
                <a:schemeClr val="bg1"/>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98610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657350" y="3306951"/>
            <a:ext cx="11201400" cy="323165"/>
          </a:xfrm>
          <a:prstGeom prst="rect">
            <a:avLst/>
          </a:prstGeom>
        </p:spPr>
        <p:txBody>
          <a:bodyPr wrap="square">
            <a:spAutoFit/>
          </a:bodyPr>
          <a:lstStyle/>
          <a:p>
            <a:r>
              <a:rPr lang="ru-RU" sz="1500" dirty="0"/>
              <a:t>-</a:t>
            </a:r>
            <a:endParaRPr lang="ru-RU" sz="1500" dirty="0">
              <a:solidFill>
                <a:schemeClr val="tx2"/>
              </a:solidFill>
            </a:endParaRPr>
          </a:p>
        </p:txBody>
      </p:sp>
      <p:sp>
        <p:nvSpPr>
          <p:cNvPr id="3" name="Прямоугольник 2"/>
          <p:cNvSpPr/>
          <p:nvPr/>
        </p:nvSpPr>
        <p:spPr>
          <a:xfrm>
            <a:off x="1257300" y="1891359"/>
            <a:ext cx="11201400" cy="3958776"/>
          </a:xfrm>
          <a:prstGeom prst="rect">
            <a:avLst/>
          </a:prstGeom>
        </p:spPr>
        <p:txBody>
          <a:bodyPr wrap="square">
            <a:spAutoFit/>
          </a:bodyPr>
          <a:lstStyle/>
          <a:p>
            <a:pPr indent="342900" algn="just">
              <a:lnSpc>
                <a:spcPct val="107000"/>
              </a:lnSpc>
              <a:spcBef>
                <a:spcPts val="1400"/>
              </a:spcBef>
              <a:spcAft>
                <a:spcPts val="0"/>
              </a:spcAft>
            </a:pPr>
            <a:r>
              <a:rPr lang="ru-RU" sz="3600" b="1" dirty="0">
                <a:solidFill>
                  <a:schemeClr val="bg1"/>
                </a:solidFill>
                <a:ea typeface="Calibri" panose="020F0502020204030204" pitchFamily="34" charset="0"/>
                <a:cs typeface="Times New Roman" panose="02020603050405020304" pitchFamily="18" charset="0"/>
              </a:rPr>
              <a:t>Типичные недочеты и ошибки:</a:t>
            </a:r>
          </a:p>
          <a:p>
            <a:pPr algn="just">
              <a:lnSpc>
                <a:spcPct val="107000"/>
              </a:lnSpc>
              <a:spcBef>
                <a:spcPts val="1400"/>
              </a:spcBef>
              <a:spcAft>
                <a:spcPts val="0"/>
              </a:spcAft>
            </a:pPr>
            <a:r>
              <a:rPr lang="ru-RU"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Формы контроля</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Формы контроля должны соответствовать возрасту обучающихся и специализации программы;</a:t>
            </a:r>
          </a:p>
          <a:p>
            <a:pPr marL="457200" indent="-457200" algn="just">
              <a:lnSpc>
                <a:spcPct val="107000"/>
              </a:lnSpc>
              <a:spcBef>
                <a:spcPts val="1400"/>
              </a:spcBef>
              <a:spcAft>
                <a:spcPts val="0"/>
              </a:spcAft>
              <a:buFont typeface="Courier New" panose="02070309020205020404" pitchFamily="49" charset="0"/>
              <a:buChar char="o"/>
            </a:pPr>
            <a:r>
              <a:rPr lang="ru-RU" sz="2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Форма итоговых занятий   должна соответствовать направленности программы (тест, доклад, реферат, сдача нормативов, поход, концерт, выставка и т.д.);</a:t>
            </a:r>
          </a:p>
        </p:txBody>
      </p:sp>
    </p:spTree>
    <p:extLst>
      <p:ext uri="{BB962C8B-B14F-4D97-AF65-F5344CB8AC3E}">
        <p14:creationId xmlns:p14="http://schemas.microsoft.com/office/powerpoint/2010/main" val="324361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28600" y="-114300"/>
            <a:ext cx="12954000" cy="9789155"/>
          </a:xfrm>
          <a:prstGeom prst="rect">
            <a:avLst/>
          </a:prstGeom>
        </p:spPr>
        <p:txBody>
          <a:bodyPr wrap="square">
            <a:spAutoFit/>
          </a:bodyPr>
          <a:lstStyle/>
          <a:p>
            <a:pPr marL="685800" indent="-153035" algn="ctr">
              <a:spcAft>
                <a:spcPts val="0"/>
              </a:spcAft>
            </a:pPr>
            <a:r>
              <a:rPr lang="ru-RU" sz="2400" b="1" dirty="0">
                <a:solidFill>
                  <a:schemeClr val="bg1"/>
                </a:solidFill>
                <a:latin typeface="+mj-lt"/>
                <a:ea typeface="Calibri" panose="020F0502020204030204" pitchFamily="34" charset="0"/>
              </a:rPr>
              <a:t>Нормативно-правовое обеспечение </a:t>
            </a:r>
          </a:p>
          <a:p>
            <a:pPr marL="685800" indent="-153035" algn="ctr">
              <a:spcAft>
                <a:spcPts val="0"/>
              </a:spcAft>
            </a:pPr>
            <a:r>
              <a:rPr lang="ru-RU" sz="2400" b="1" dirty="0">
                <a:solidFill>
                  <a:schemeClr val="bg1"/>
                </a:solidFill>
                <a:latin typeface="+mj-lt"/>
                <a:ea typeface="Calibri" panose="020F0502020204030204" pitchFamily="34" charset="0"/>
              </a:rPr>
              <a:t>дополнительной общеразвивающей программы</a:t>
            </a:r>
          </a:p>
          <a:p>
            <a:pPr algn="ctr">
              <a:lnSpc>
                <a:spcPct val="107000"/>
              </a:lnSpc>
              <a:spcAft>
                <a:spcPts val="800"/>
              </a:spcAft>
            </a:pPr>
            <a:r>
              <a:rPr lang="ru-RU" sz="2400" b="1" kern="100" dirty="0">
                <a:solidFill>
                  <a:schemeClr val="bg1"/>
                </a:solidFill>
                <a:latin typeface="+mj-lt"/>
                <a:ea typeface="Calibri" panose="020F0502020204030204" pitchFamily="34" charset="0"/>
                <a:cs typeface="Times New Roman" panose="02020603050405020304" pitchFamily="18" charset="0"/>
              </a:rPr>
              <a:t>(п</a:t>
            </a:r>
            <a:r>
              <a:rPr lang="ru-RU" sz="2400" b="1" kern="100" dirty="0">
                <a:solidFill>
                  <a:schemeClr val="bg1"/>
                </a:solidFill>
                <a:effectLst/>
                <a:latin typeface="+mj-lt"/>
                <a:ea typeface="Calibri" panose="020F0502020204030204" pitchFamily="34" charset="0"/>
                <a:cs typeface="Times New Roman" panose="02020603050405020304" pitchFamily="18" charset="0"/>
              </a:rPr>
              <a:t>о необходимости добавляются):</a:t>
            </a:r>
            <a:endParaRPr lang="ru-RU" sz="2400" kern="100" dirty="0">
              <a:solidFill>
                <a:schemeClr val="bg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ru-RU" sz="2400" i="1" kern="100" dirty="0">
                <a:solidFill>
                  <a:srgbClr val="FF0000"/>
                </a:solidFill>
                <a:effectLst/>
                <a:ea typeface="Calibri" panose="020F0502020204030204" pitchFamily="34" charset="0"/>
                <a:cs typeface="Times New Roman" panose="02020603050405020304" pitchFamily="18" charset="0"/>
              </a:rPr>
              <a:t>Для программ, реализуемых в дистанционной форме:</a:t>
            </a:r>
            <a:endParaRPr lang="ru-RU" sz="2400" kern="100" dirty="0">
              <a:solidFill>
                <a:srgbClr val="FF000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200" kern="100" dirty="0">
                <a:solidFill>
                  <a:schemeClr val="bg1"/>
                </a:solidFill>
                <a:effectLst/>
                <a:ea typeface="Calibri" panose="020F0502020204030204" pitchFamily="34" charset="0"/>
                <a:cs typeface="Times New Roman" panose="02020603050405020304" pitchFamily="18" charset="0"/>
              </a:rPr>
              <a:t>Письмо </a:t>
            </a:r>
            <a:r>
              <a:rPr lang="ru-RU" sz="2200" kern="100" dirty="0" err="1">
                <a:solidFill>
                  <a:schemeClr val="bg1"/>
                </a:solidFill>
                <a:effectLst/>
                <a:ea typeface="Calibri" panose="020F0502020204030204" pitchFamily="34" charset="0"/>
                <a:cs typeface="Times New Roman" panose="02020603050405020304" pitchFamily="18" charset="0"/>
              </a:rPr>
              <a:t>Минпросвещения</a:t>
            </a:r>
            <a:r>
              <a:rPr lang="ru-RU" sz="2200" kern="100" dirty="0">
                <a:solidFill>
                  <a:schemeClr val="bg1"/>
                </a:solidFill>
                <a:effectLst/>
                <a:ea typeface="Calibri" panose="020F0502020204030204" pitchFamily="34" charset="0"/>
                <a:cs typeface="Times New Roman" panose="02020603050405020304" pitchFamily="18" charset="0"/>
              </a:rPr>
              <a:t> России от 31.01.2022 </a:t>
            </a:r>
            <a:r>
              <a:rPr lang="ru-RU" sz="2200" kern="100" dirty="0">
                <a:solidFill>
                  <a:srgbClr val="FF0000"/>
                </a:solidFill>
                <a:effectLst/>
                <a:ea typeface="Calibri" panose="020F0502020204030204" pitchFamily="34" charset="0"/>
                <a:cs typeface="Times New Roman" panose="02020603050405020304" pitchFamily="18" charset="0"/>
              </a:rPr>
              <a:t>N ДГ-245/06 </a:t>
            </a:r>
            <a:r>
              <a:rPr lang="ru-RU" sz="2200" kern="100" dirty="0">
                <a:solidFill>
                  <a:schemeClr val="bg1"/>
                </a:solidFill>
                <a:effectLst/>
                <a:ea typeface="Calibri" panose="020F0502020204030204" pitchFamily="34" charset="0"/>
                <a:cs typeface="Times New Roman" panose="02020603050405020304" pitchFamily="18" charset="0"/>
              </a:rPr>
              <a:t>"О направлении методических рекомендаций" (вместе с "Методическими рекомендациями по реализации дополнительных общеобразовательных программ с применением электронного обучения и дистанционных образовательных технологий");</a:t>
            </a:r>
          </a:p>
          <a:p>
            <a:pPr marL="342900" lvl="0" indent="-342900" algn="just">
              <a:lnSpc>
                <a:spcPct val="107000"/>
              </a:lnSpc>
              <a:spcAft>
                <a:spcPts val="800"/>
              </a:spcAft>
              <a:buFont typeface="Symbol" panose="05050102010706020507" pitchFamily="18" charset="2"/>
              <a:buChar char=""/>
            </a:pPr>
            <a:r>
              <a:rPr lang="ru-RU" sz="2200" kern="100" dirty="0">
                <a:solidFill>
                  <a:schemeClr val="bg1"/>
                </a:solidFill>
                <a:effectLst/>
                <a:ea typeface="Calibri" panose="020F0502020204030204" pitchFamily="34" charset="0"/>
                <a:cs typeface="Times New Roman" panose="02020603050405020304" pitchFamily="18" charset="0"/>
              </a:rPr>
              <a:t>Постановление Правительства РФ от 11.10.2023 </a:t>
            </a:r>
            <a:r>
              <a:rPr lang="ru-RU" sz="2200" kern="100" dirty="0">
                <a:solidFill>
                  <a:srgbClr val="FF0000"/>
                </a:solidFill>
                <a:effectLst/>
                <a:ea typeface="Calibri" panose="020F0502020204030204" pitchFamily="34" charset="0"/>
                <a:cs typeface="Times New Roman" panose="02020603050405020304" pitchFamily="18" charset="0"/>
              </a:rPr>
              <a:t>N 1678 </a:t>
            </a:r>
            <a:r>
              <a:rPr lang="ru-RU" sz="2200" kern="100" dirty="0">
                <a:solidFill>
                  <a:schemeClr val="bg1"/>
                </a:solidFill>
                <a:effectLst/>
                <a:ea typeface="Calibri" panose="020F0502020204030204" pitchFamily="34" charset="0"/>
                <a:cs typeface="Times New Roman" panose="02020603050405020304" pitchFamily="18" charset="0"/>
              </a:rPr>
              <a:t>"Об утверждении Правил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p>
          <a:p>
            <a:pPr algn="just">
              <a:lnSpc>
                <a:spcPct val="107000"/>
              </a:lnSpc>
              <a:spcAft>
                <a:spcPts val="800"/>
              </a:spcAft>
            </a:pPr>
            <a:r>
              <a:rPr lang="ru-RU" sz="2400" i="1" kern="100" dirty="0">
                <a:solidFill>
                  <a:srgbClr val="FF0000"/>
                </a:solidFill>
                <a:effectLst/>
                <a:ea typeface="Calibri" panose="020F0502020204030204" pitchFamily="34" charset="0"/>
                <a:cs typeface="Times New Roman" panose="02020603050405020304" pitchFamily="18" charset="0"/>
              </a:rPr>
              <a:t>Для программ, реализуемых в сетевой форме:</a:t>
            </a:r>
            <a:endParaRPr lang="ru-RU" sz="2400" kern="100" dirty="0">
              <a:solidFill>
                <a:srgbClr val="FF000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200" kern="100" dirty="0">
                <a:solidFill>
                  <a:schemeClr val="bg1"/>
                </a:solidFill>
                <a:effectLst/>
                <a:ea typeface="Calibri" panose="020F0502020204030204" pitchFamily="34" charset="0"/>
                <a:cs typeface="Times New Roman" panose="02020603050405020304" pitchFamily="18" charset="0"/>
              </a:rPr>
              <a:t>Приказ Министерства науки и высшего образования РФ и Министерства просвещения РФ от 5 августа 2020 г. </a:t>
            </a:r>
            <a:r>
              <a:rPr lang="ru-RU" sz="2200" kern="100" dirty="0">
                <a:solidFill>
                  <a:srgbClr val="FF0000"/>
                </a:solidFill>
                <a:effectLst/>
                <a:ea typeface="Calibri" panose="020F0502020204030204" pitchFamily="34" charset="0"/>
                <a:cs typeface="Times New Roman" panose="02020603050405020304" pitchFamily="18" charset="0"/>
              </a:rPr>
              <a:t>N 882/391 </a:t>
            </a:r>
            <a:r>
              <a:rPr lang="ru-RU" sz="2200" kern="100" dirty="0">
                <a:solidFill>
                  <a:schemeClr val="bg1"/>
                </a:solidFill>
                <a:effectLst/>
                <a:ea typeface="Calibri" panose="020F0502020204030204" pitchFamily="34" charset="0"/>
                <a:cs typeface="Times New Roman" panose="02020603050405020304" pitchFamily="18" charset="0"/>
              </a:rPr>
              <a:t>«Об организации и осуществлении образовательной деятельности при сетевой форме реализации образовательных программ». </a:t>
            </a:r>
          </a:p>
          <a:p>
            <a:pPr algn="just">
              <a:lnSpc>
                <a:spcPct val="107000"/>
              </a:lnSpc>
              <a:spcAft>
                <a:spcPts val="800"/>
              </a:spcAft>
            </a:pPr>
            <a:r>
              <a:rPr lang="ru-RU" sz="2200" i="1" kern="100" dirty="0">
                <a:solidFill>
                  <a:srgbClr val="FF0000"/>
                </a:solidFill>
                <a:effectLst/>
                <a:ea typeface="Calibri" panose="020F0502020204030204" pitchFamily="34" charset="0"/>
                <a:cs typeface="Times New Roman" panose="02020603050405020304" pitchFamily="18" charset="0"/>
              </a:rPr>
              <a:t>Для адаптированных программ:</a:t>
            </a:r>
            <a:endParaRPr lang="ru-RU" sz="2200" kern="100" dirty="0">
              <a:solidFill>
                <a:srgbClr val="FF0000"/>
              </a:solidFill>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ru-RU" sz="2200" kern="100" dirty="0">
                <a:solidFill>
                  <a:schemeClr val="bg1"/>
                </a:solidFill>
                <a:effectLst/>
                <a:ea typeface="Calibri" panose="020F0502020204030204" pitchFamily="34" charset="0"/>
                <a:cs typeface="Times New Roman" panose="02020603050405020304" pitchFamily="18" charset="0"/>
              </a:rPr>
              <a:t>Письмо Министерства образования и науки Российской Федерации от 29.03.2016 г. </a:t>
            </a:r>
            <a:r>
              <a:rPr lang="ru-RU" sz="2200" kern="100" dirty="0">
                <a:solidFill>
                  <a:srgbClr val="FF0000"/>
                </a:solidFill>
                <a:effectLst/>
                <a:ea typeface="Calibri" panose="020F0502020204030204" pitchFamily="34" charset="0"/>
                <a:cs typeface="Times New Roman" panose="02020603050405020304" pitchFamily="18" charset="0"/>
              </a:rPr>
              <a:t>N ВК-641/09</a:t>
            </a:r>
            <a:r>
              <a:rPr lang="ru-RU" sz="2200" kern="100" dirty="0">
                <a:solidFill>
                  <a:schemeClr val="bg1"/>
                </a:solidFill>
                <a:effectLst/>
                <a:ea typeface="Calibri" panose="020F0502020204030204" pitchFamily="34" charset="0"/>
                <a:cs typeface="Times New Roman" panose="02020603050405020304" pitchFamily="18" charset="0"/>
              </a:rPr>
              <a:t> «О направлении методических рекомендаций по реализации адаптированных дополнительных общеобразовательных программ, способствующих социально-психологической реабилитации, профессиональному самоопределению детей с ограниченными возможностями здоровья, включая детей-инвалидов, с учетом их особых образовательных потребностей»;</a:t>
            </a:r>
            <a:endParaRPr lang="ru-RU" sz="2200" b="1" dirty="0">
              <a:solidFill>
                <a:schemeClr val="tx2">
                  <a:lumMod val="75000"/>
                </a:schemeClr>
              </a:solidFill>
              <a:latin typeface="Times New Roman" panose="02020603050405020304" pitchFamily="18" charset="0"/>
              <a:ea typeface="Calibri" panose="020F0502020204030204" pitchFamily="34" charset="0"/>
            </a:endParaRPr>
          </a:p>
          <a:p>
            <a:pPr marL="342900" lvl="0" indent="-342900" algn="just">
              <a:spcAft>
                <a:spcPts val="600"/>
              </a:spcAft>
              <a:buClr>
                <a:srgbClr val="000000"/>
              </a:buClr>
              <a:buFont typeface="Times New Roman" panose="02020603050405020304" pitchFamily="18" charset="0"/>
              <a:buChar char="•"/>
            </a:pPr>
            <a:endParaRPr lang="ru-RU" sz="2800" dirty="0">
              <a:solidFill>
                <a:schemeClr val="tx2">
                  <a:lumMod val="75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948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C57E7-8CD7-121D-43A1-7FC71F8FA44D}"/>
            </a:ext>
          </a:extLst>
        </p:cNvPr>
        <p:cNvGrpSpPr/>
        <p:nvPr/>
      </p:nvGrpSpPr>
      <p:grpSpPr>
        <a:xfrm>
          <a:off x="0" y="0"/>
          <a:ext cx="0" cy="0"/>
          <a:chOff x="0" y="0"/>
          <a:chExt cx="0" cy="0"/>
        </a:xfrm>
      </p:grpSpPr>
      <p:sp>
        <p:nvSpPr>
          <p:cNvPr id="9" name="Заголовок 1">
            <a:extLst>
              <a:ext uri="{FF2B5EF4-FFF2-40B4-BE49-F238E27FC236}">
                <a16:creationId xmlns:a16="http://schemas.microsoft.com/office/drawing/2014/main" id="{FB8CF7EB-196B-886E-6DC8-5498315B6BB2}"/>
              </a:ext>
            </a:extLst>
          </p:cNvPr>
          <p:cNvSpPr>
            <a:spLocks noGrp="1"/>
          </p:cNvSpPr>
          <p:nvPr>
            <p:ph type="title"/>
          </p:nvPr>
        </p:nvSpPr>
        <p:spPr>
          <a:xfrm>
            <a:off x="1287589" y="-9525"/>
            <a:ext cx="11140821" cy="1210866"/>
          </a:xfrm>
        </p:spPr>
        <p:txBody>
          <a:bodyPr>
            <a:normAutofit/>
          </a:bodyPr>
          <a:lstStyle/>
          <a:p>
            <a:pPr algn="ctr"/>
            <a:r>
              <a:rPr lang="ru-RU" sz="3150" b="1" i="1" dirty="0">
                <a:solidFill>
                  <a:srgbClr val="FF0000"/>
                </a:solidFill>
                <a:latin typeface="Times New Roman" panose="02020603050405020304" pitchFamily="18" charset="0"/>
                <a:cs typeface="Times New Roman" panose="02020603050405020304" pitchFamily="18" charset="0"/>
              </a:rPr>
              <a:t>Не актуальные документы!</a:t>
            </a:r>
          </a:p>
        </p:txBody>
      </p:sp>
      <p:sp>
        <p:nvSpPr>
          <p:cNvPr id="2" name="Прямоугольник 1"/>
          <p:cNvSpPr/>
          <p:nvPr/>
        </p:nvSpPr>
        <p:spPr>
          <a:xfrm>
            <a:off x="767094" y="952500"/>
            <a:ext cx="11647028" cy="8817799"/>
          </a:xfrm>
          <a:prstGeom prst="rect">
            <a:avLst/>
          </a:prstGeom>
        </p:spPr>
        <p:txBody>
          <a:bodyPr wrap="square">
            <a:spAutoFit/>
          </a:bodyPr>
          <a:lstStyle/>
          <a:p>
            <a:pPr marL="321469" indent="-321469" algn="just">
              <a:buFont typeface="Arial" panose="020B0604020202020204" pitchFamily="34" charset="0"/>
              <a:buChar char="•"/>
            </a:pPr>
            <a:r>
              <a:rPr lang="ru-RU" sz="2700" i="1" dirty="0">
                <a:solidFill>
                  <a:srgbClr val="002060"/>
                </a:solidFill>
                <a:latin typeface="Times New Roman" panose="02020603050405020304" pitchFamily="18" charset="0"/>
                <a:cs typeface="Times New Roman" panose="02020603050405020304" pitchFamily="18" charset="0"/>
              </a:rPr>
              <a:t>Приказ Министерства образования и науки Российской Федерации от 29 августа 2013 г. </a:t>
            </a:r>
            <a:r>
              <a:rPr lang="ru-RU" sz="2700" i="1" dirty="0">
                <a:solidFill>
                  <a:srgbClr val="FF0000"/>
                </a:solidFill>
                <a:latin typeface="Times New Roman" panose="02020603050405020304" pitchFamily="18" charset="0"/>
                <a:cs typeface="Times New Roman" panose="02020603050405020304" pitchFamily="18" charset="0"/>
              </a:rPr>
              <a:t>N 1008 </a:t>
            </a:r>
            <a:r>
              <a:rPr lang="ru-RU" sz="2700" i="1" dirty="0">
                <a:solidFill>
                  <a:srgbClr val="002060"/>
                </a:solidFill>
                <a:latin typeface="Times New Roman" panose="02020603050405020304" pitchFamily="18" charset="0"/>
                <a:cs typeface="Times New Roman" panose="02020603050405020304" pitchFamily="18" charset="0"/>
              </a:rPr>
              <a:t>"Об утверждении Порядка организации и осуществления образовательной деятельности по дополнительным общеобразовательным программам" </a:t>
            </a:r>
          </a:p>
          <a:p>
            <a:pPr marL="321469" indent="-321469" algn="just">
              <a:buFont typeface="Arial" panose="020B0604020202020204" pitchFamily="34" charset="0"/>
              <a:buChar char="•"/>
            </a:pPr>
            <a:endParaRPr lang="ru-RU" sz="2700" i="1" dirty="0">
              <a:solidFill>
                <a:srgbClr val="002060"/>
              </a:solidFill>
              <a:latin typeface="Times New Roman" panose="02020603050405020304" pitchFamily="18" charset="0"/>
              <a:cs typeface="Times New Roman" panose="02020603050405020304" pitchFamily="18" charset="0"/>
            </a:endParaRPr>
          </a:p>
          <a:p>
            <a:pPr marL="321469" indent="-321469" algn="just">
              <a:buFont typeface="Arial" panose="020B0604020202020204" pitchFamily="34" charset="0"/>
              <a:buChar char="•"/>
            </a:pPr>
            <a:r>
              <a:rPr lang="ru-RU" sz="2700" i="1" dirty="0">
                <a:solidFill>
                  <a:srgbClr val="002060"/>
                </a:solidFill>
                <a:latin typeface="Times New Roman" panose="02020603050405020304" pitchFamily="18" charset="0"/>
                <a:cs typeface="Times New Roman" panose="02020603050405020304" pitchFamily="18" charset="0"/>
              </a:rPr>
              <a:t>Приказ Министерства просвещения Российской Федерации от 9 ноября 2018 г. </a:t>
            </a:r>
            <a:r>
              <a:rPr lang="ru-RU" sz="2700" i="1" dirty="0">
                <a:solidFill>
                  <a:srgbClr val="FF0000"/>
                </a:solidFill>
                <a:latin typeface="Times New Roman" panose="02020603050405020304" pitchFamily="18" charset="0"/>
                <a:cs typeface="Times New Roman" panose="02020603050405020304" pitchFamily="18" charset="0"/>
              </a:rPr>
              <a:t>N 196 </a:t>
            </a:r>
            <a:r>
              <a:rPr lang="ru-RU" sz="2700" i="1" dirty="0">
                <a:solidFill>
                  <a:srgbClr val="002060"/>
                </a:solidFill>
                <a:latin typeface="Times New Roman" panose="02020603050405020304" pitchFamily="18" charset="0"/>
                <a:cs typeface="Times New Roman" panose="02020603050405020304" pitchFamily="18" charset="0"/>
              </a:rPr>
              <a:t>"Об утверждении Порядка организации и осуществления образовательной деятельности по дополнительным общеобразовательным программам" </a:t>
            </a:r>
          </a:p>
          <a:p>
            <a:pPr marL="321469" indent="-321469" algn="just">
              <a:buFont typeface="Arial" panose="020B0604020202020204" pitchFamily="34" charset="0"/>
              <a:buChar char="•"/>
            </a:pPr>
            <a:endParaRPr lang="ru-RU" sz="2700" i="1" dirty="0">
              <a:solidFill>
                <a:srgbClr val="002060"/>
              </a:solidFill>
              <a:latin typeface="Times New Roman" panose="02020603050405020304" pitchFamily="18" charset="0"/>
              <a:cs typeface="Times New Roman" panose="02020603050405020304" pitchFamily="18" charset="0"/>
            </a:endParaRPr>
          </a:p>
          <a:p>
            <a:pPr marL="321469" indent="-321469" algn="just">
              <a:buFont typeface="Arial" panose="020B0604020202020204" pitchFamily="34" charset="0"/>
              <a:buChar char="•"/>
            </a:pPr>
            <a:r>
              <a:rPr lang="ru-RU" sz="2700" i="1" dirty="0">
                <a:solidFill>
                  <a:srgbClr val="002060"/>
                </a:solidFill>
                <a:latin typeface="Times New Roman" panose="02020603050405020304" pitchFamily="18" charset="0"/>
                <a:cs typeface="Times New Roman" panose="02020603050405020304" pitchFamily="18" charset="0"/>
              </a:rPr>
              <a:t>Приказ Министерства образования и науки Российской Федерации от 23.08.2017 г. </a:t>
            </a:r>
            <a:r>
              <a:rPr lang="ru-RU" sz="2700" i="1" dirty="0">
                <a:solidFill>
                  <a:srgbClr val="FF0000"/>
                </a:solidFill>
                <a:latin typeface="Times New Roman" panose="02020603050405020304" pitchFamily="18" charset="0"/>
                <a:cs typeface="Times New Roman" panose="02020603050405020304" pitchFamily="18" charset="0"/>
              </a:rPr>
              <a:t>N 816 </a:t>
            </a:r>
            <a:r>
              <a:rPr lang="ru-RU" sz="2700" i="1" dirty="0">
                <a:solidFill>
                  <a:srgbClr val="002060"/>
                </a:solidFill>
                <a:latin typeface="Times New Roman" panose="02020603050405020304" pitchFamily="18" charset="0"/>
                <a:cs typeface="Times New Roman" panose="02020603050405020304" pitchFamily="18" charset="0"/>
              </a:rPr>
              <a:t>«Об утверждении Порядка применения организациями, осуществляющими образовательную деятельность, электронного обучения, дистанционных образовательных технологий при реализации образовательных программ»</a:t>
            </a:r>
          </a:p>
          <a:p>
            <a:pPr algn="just"/>
            <a:endParaRPr lang="ru-RU" sz="2700" i="1" dirty="0">
              <a:solidFill>
                <a:srgbClr val="002060"/>
              </a:solidFill>
              <a:latin typeface="Times New Roman" panose="02020603050405020304" pitchFamily="18" charset="0"/>
              <a:cs typeface="Times New Roman" panose="02020603050405020304" pitchFamily="18" charset="0"/>
            </a:endParaRPr>
          </a:p>
          <a:p>
            <a:pPr marL="321469" indent="-321469" algn="just">
              <a:buFont typeface="Arial" panose="020B0604020202020204" pitchFamily="34" charset="0"/>
              <a:buChar char="•"/>
            </a:pPr>
            <a:r>
              <a:rPr lang="ru-RU" sz="2700" i="1" dirty="0">
                <a:solidFill>
                  <a:srgbClr val="002060"/>
                </a:solidFill>
                <a:latin typeface="Times New Roman" panose="02020603050405020304" pitchFamily="18" charset="0"/>
                <a:cs typeface="Times New Roman" panose="02020603050405020304" pitchFamily="18" charset="0"/>
              </a:rPr>
              <a:t>Распоряжение Министерства образования Сахалинской области   от 16.09.2021г. </a:t>
            </a:r>
            <a:r>
              <a:rPr lang="ru-RU" sz="2700" i="1" dirty="0">
                <a:solidFill>
                  <a:srgbClr val="FF0000"/>
                </a:solidFill>
                <a:latin typeface="Times New Roman" panose="02020603050405020304" pitchFamily="18" charset="0"/>
                <a:cs typeface="Times New Roman" panose="02020603050405020304" pitchFamily="18" charset="0"/>
              </a:rPr>
              <a:t>N 3.12-1170–р </a:t>
            </a:r>
            <a:r>
              <a:rPr lang="ru-RU" sz="2700" i="1" dirty="0">
                <a:solidFill>
                  <a:srgbClr val="002060"/>
                </a:solidFill>
                <a:latin typeface="Times New Roman" panose="02020603050405020304" pitchFamily="18" charset="0"/>
                <a:cs typeface="Times New Roman" panose="02020603050405020304" pitchFamily="18" charset="0"/>
              </a:rPr>
              <a:t>«Об утверждении методических рекомендаций   по проектированию и реализации дополнительных общеобразовательных общеразвивающих программ» - утратили свою законную силу;</a:t>
            </a:r>
          </a:p>
          <a:p>
            <a:pPr marL="321469" indent="-321469" algn="just">
              <a:buFont typeface="Arial" panose="020B0604020202020204" pitchFamily="34" charset="0"/>
              <a:buChar char="•"/>
            </a:pPr>
            <a:endParaRPr lang="ru-RU" sz="27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6165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14400" y="647700"/>
            <a:ext cx="10668000" cy="6863417"/>
          </a:xfrm>
          <a:prstGeom prst="rect">
            <a:avLst/>
          </a:prstGeom>
        </p:spPr>
        <p:txBody>
          <a:bodyPr wrap="square">
            <a:spAutoFit/>
          </a:bodyPr>
          <a:lstStyle/>
          <a:p>
            <a:pPr lvl="0" algn="ctr">
              <a:spcAft>
                <a:spcPts val="600"/>
              </a:spcAft>
              <a:buClr>
                <a:srgbClr val="000000"/>
              </a:buClr>
            </a:pPr>
            <a:r>
              <a:rPr lang="ru-RU" sz="4000" b="1" dirty="0">
                <a:solidFill>
                  <a:schemeClr val="bg1"/>
                </a:solidFill>
                <a:latin typeface="+mj-lt"/>
                <a:ea typeface="Times New Roman" panose="02020603050405020304" pitchFamily="18" charset="0"/>
              </a:rPr>
              <a:t>Требования к структуре программы</a:t>
            </a:r>
          </a:p>
          <a:p>
            <a:pPr lvl="0" algn="just">
              <a:spcAft>
                <a:spcPts val="600"/>
              </a:spcAft>
              <a:buClr>
                <a:srgbClr val="000000"/>
              </a:buClr>
            </a:pPr>
            <a:endParaRPr lang="ru-RU" sz="4400" u="sng" dirty="0">
              <a:solidFill>
                <a:schemeClr val="bg1"/>
              </a:solidFill>
              <a:latin typeface="Times New Roman" panose="02020603050405020304" pitchFamily="18" charset="0"/>
              <a:ea typeface="Times New Roman" panose="02020603050405020304" pitchFamily="18" charset="0"/>
            </a:endParaRPr>
          </a:p>
          <a:p>
            <a:pPr lvl="0" algn="just">
              <a:spcAft>
                <a:spcPts val="600"/>
              </a:spcAft>
              <a:buClr>
                <a:srgbClr val="000000"/>
              </a:buClr>
            </a:pPr>
            <a:r>
              <a:rPr lang="ru-RU" sz="3600" u="sng" dirty="0">
                <a:solidFill>
                  <a:schemeClr val="bg1"/>
                </a:solidFill>
                <a:ea typeface="Times New Roman" panose="02020603050405020304" pitchFamily="18" charset="0"/>
              </a:rPr>
              <a:t>Структура ДОП включает</a:t>
            </a:r>
            <a:r>
              <a:rPr lang="ru-RU" sz="3600" dirty="0">
                <a:solidFill>
                  <a:schemeClr val="bg1"/>
                </a:solidFill>
                <a:ea typeface="Times New Roman" panose="02020603050405020304" pitchFamily="18" charset="0"/>
              </a:rPr>
              <a:t>:</a:t>
            </a:r>
          </a:p>
          <a:p>
            <a:pPr lvl="0" algn="just">
              <a:spcAft>
                <a:spcPts val="600"/>
              </a:spcAft>
              <a:buClr>
                <a:srgbClr val="000000"/>
              </a:buClr>
            </a:pPr>
            <a:r>
              <a:rPr lang="ru-RU" sz="3600" dirty="0">
                <a:solidFill>
                  <a:schemeClr val="bg1"/>
                </a:solidFill>
                <a:ea typeface="Times New Roman" panose="02020603050405020304" pitchFamily="18" charset="0"/>
              </a:rPr>
              <a:t>  Титульный лист;</a:t>
            </a:r>
          </a:p>
          <a:p>
            <a:pPr marL="342900" lvl="0" indent="-342900" algn="just">
              <a:spcAft>
                <a:spcPts val="600"/>
              </a:spcAft>
              <a:buClr>
                <a:srgbClr val="000000"/>
              </a:buClr>
              <a:buFont typeface="Times New Roman" panose="02020603050405020304" pitchFamily="18" charset="0"/>
              <a:buChar char="•"/>
            </a:pPr>
            <a:r>
              <a:rPr lang="ru-RU" sz="3600" dirty="0">
                <a:solidFill>
                  <a:schemeClr val="bg1"/>
                </a:solidFill>
                <a:ea typeface="Times New Roman" panose="02020603050405020304" pitchFamily="18" charset="0"/>
              </a:rPr>
              <a:t>Комплекс основных характеристик;</a:t>
            </a:r>
          </a:p>
          <a:p>
            <a:pPr marL="342900" lvl="0" indent="-342900" algn="just">
              <a:spcAft>
                <a:spcPts val="600"/>
              </a:spcAft>
              <a:buClr>
                <a:srgbClr val="000000"/>
              </a:buClr>
              <a:buFont typeface="Times New Roman" panose="02020603050405020304" pitchFamily="18" charset="0"/>
              <a:buChar char="•"/>
            </a:pPr>
            <a:r>
              <a:rPr lang="ru-RU" sz="3600" dirty="0">
                <a:solidFill>
                  <a:schemeClr val="bg1"/>
                </a:solidFill>
                <a:ea typeface="Times New Roman" panose="02020603050405020304" pitchFamily="18" charset="0"/>
              </a:rPr>
              <a:t>Комплекс организационно-педагогических условий;</a:t>
            </a:r>
          </a:p>
          <a:p>
            <a:pPr lvl="0" algn="just">
              <a:spcAft>
                <a:spcPts val="600"/>
              </a:spcAft>
              <a:buClr>
                <a:srgbClr val="000000"/>
              </a:buClr>
            </a:pPr>
            <a:endParaRPr lang="ru-RU" sz="3600" dirty="0">
              <a:solidFill>
                <a:schemeClr val="bg1"/>
              </a:solidFill>
              <a:ea typeface="Times New Roman" panose="02020603050405020304" pitchFamily="18" charset="0"/>
            </a:endParaRPr>
          </a:p>
          <a:p>
            <a:pPr lvl="0" algn="just">
              <a:spcAft>
                <a:spcPts val="600"/>
              </a:spcAft>
              <a:buClr>
                <a:srgbClr val="000000"/>
              </a:buClr>
            </a:pPr>
            <a:r>
              <a:rPr lang="ru-RU" sz="2000" i="1" dirty="0">
                <a:ea typeface="Times New Roman" panose="02020603050405020304" pitchFamily="18" charset="0"/>
              </a:rPr>
              <a:t>Об образовании в Российской Федерации: Федеральный закон от 29 декабря 2012 г. № 273-ФЗ // Собрание законодательства Российской Федерации. – 2012. Ст.2.п.9.</a:t>
            </a:r>
          </a:p>
          <a:p>
            <a:pPr lvl="0" algn="just">
              <a:spcAft>
                <a:spcPts val="600"/>
              </a:spcAft>
              <a:buClr>
                <a:srgbClr val="000000"/>
              </a:buClr>
            </a:pPr>
            <a:r>
              <a:rPr lang="en-US" sz="2000" i="1" dirty="0">
                <a:ea typeface="Times New Roman" panose="02020603050405020304" pitchFamily="18" charset="0"/>
              </a:rPr>
              <a:t>https://www.consultant.ru/document/cons_doc_LAW_140174/b819c620a8c698de35861ad4c9d9696ee0c3ee7a/</a:t>
            </a:r>
            <a:endParaRPr lang="ru-RU" sz="2000" i="1" dirty="0">
              <a:ea typeface="Times New Roman" panose="02020603050405020304" pitchFamily="18" charset="0"/>
            </a:endParaRPr>
          </a:p>
        </p:txBody>
      </p:sp>
    </p:spTree>
    <p:extLst>
      <p:ext uri="{BB962C8B-B14F-4D97-AF65-F5344CB8AC3E}">
        <p14:creationId xmlns:p14="http://schemas.microsoft.com/office/powerpoint/2010/main" val="66421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38200" y="800100"/>
            <a:ext cx="12420600" cy="11033790"/>
          </a:xfrm>
          <a:prstGeom prst="rect">
            <a:avLst/>
          </a:prstGeom>
        </p:spPr>
        <p:txBody>
          <a:bodyPr wrap="square">
            <a:spAutoFit/>
          </a:bodyPr>
          <a:lstStyle/>
          <a:p>
            <a:pPr lvl="0" algn="ctr">
              <a:spcAft>
                <a:spcPts val="600"/>
              </a:spcAft>
              <a:buClr>
                <a:srgbClr val="000000"/>
              </a:buClr>
            </a:pPr>
            <a:r>
              <a:rPr lang="ru-RU" sz="4000" u="sng" dirty="0">
                <a:solidFill>
                  <a:schemeClr val="bg1"/>
                </a:solidFill>
                <a:latin typeface="+mj-lt"/>
                <a:ea typeface="Times New Roman" panose="02020603050405020304" pitchFamily="18" charset="0"/>
              </a:rPr>
              <a:t>Титульный лист</a:t>
            </a:r>
            <a:r>
              <a:rPr lang="ru-RU" sz="2800" u="sng" dirty="0">
                <a:solidFill>
                  <a:schemeClr val="bg1"/>
                </a:solidFill>
                <a:latin typeface="+mj-lt"/>
                <a:ea typeface="Times New Roman" panose="02020603050405020304" pitchFamily="18" charset="0"/>
              </a:rPr>
              <a:t>(Приложение 1 МР):</a:t>
            </a:r>
          </a:p>
          <a:p>
            <a:pPr lvl="0" algn="ctr">
              <a:spcAft>
                <a:spcPts val="600"/>
              </a:spcAft>
              <a:buClr>
                <a:srgbClr val="000000"/>
              </a:buClr>
            </a:pPr>
            <a:endParaRPr lang="ru-RU" sz="4000" u="sng" dirty="0">
              <a:solidFill>
                <a:schemeClr val="bg1"/>
              </a:solidFill>
              <a:latin typeface="+mj-lt"/>
              <a:ea typeface="Times New Roman" panose="02020603050405020304" pitchFamily="18" charset="0"/>
            </a:endParaRPr>
          </a:p>
          <a:p>
            <a:pPr lvl="0" algn="just">
              <a:spcAft>
                <a:spcPts val="600"/>
              </a:spcAft>
              <a:buClr>
                <a:srgbClr val="000000"/>
              </a:buClr>
            </a:pPr>
            <a:r>
              <a:rPr lang="ru-RU" sz="3600" dirty="0">
                <a:solidFill>
                  <a:schemeClr val="bg1"/>
                </a:solidFill>
                <a:ea typeface="Times New Roman" panose="02020603050405020304" pitchFamily="18" charset="0"/>
              </a:rPr>
              <a:t>Наименование учредителя</a:t>
            </a:r>
          </a:p>
          <a:p>
            <a:pPr lvl="0" algn="just">
              <a:spcAft>
                <a:spcPts val="600"/>
              </a:spcAft>
              <a:buClr>
                <a:srgbClr val="000000"/>
              </a:buClr>
            </a:pPr>
            <a:r>
              <a:rPr lang="ru-RU" sz="3600" dirty="0">
                <a:solidFill>
                  <a:schemeClr val="bg1"/>
                </a:solidFill>
                <a:ea typeface="Times New Roman" panose="02020603050405020304" pitchFamily="18" charset="0"/>
              </a:rPr>
              <a:t>Наименование ОО</a:t>
            </a:r>
          </a:p>
          <a:p>
            <a:pPr lvl="0" algn="just">
              <a:spcAft>
                <a:spcPts val="600"/>
              </a:spcAft>
              <a:buClr>
                <a:srgbClr val="000000"/>
              </a:buClr>
            </a:pPr>
            <a:r>
              <a:rPr lang="ru-RU" sz="3600" dirty="0">
                <a:solidFill>
                  <a:schemeClr val="bg1"/>
                </a:solidFill>
                <a:ea typeface="Times New Roman" panose="02020603050405020304" pitchFamily="18" charset="0"/>
              </a:rPr>
              <a:t>Номер и дату протокола заседания М/П совета</a:t>
            </a:r>
          </a:p>
          <a:p>
            <a:pPr lvl="0" algn="just">
              <a:spcAft>
                <a:spcPts val="600"/>
              </a:spcAft>
              <a:buClr>
                <a:srgbClr val="000000"/>
              </a:buClr>
            </a:pPr>
            <a:r>
              <a:rPr lang="ru-RU" sz="3600" dirty="0">
                <a:solidFill>
                  <a:schemeClr val="bg1"/>
                </a:solidFill>
                <a:ea typeface="Times New Roman" panose="02020603050405020304" pitchFamily="18" charset="0"/>
              </a:rPr>
              <a:t>Гриф утверждения ДОП с ФИО руководителя (дата и № приказа)</a:t>
            </a:r>
          </a:p>
          <a:p>
            <a:pPr lvl="0" algn="just">
              <a:spcAft>
                <a:spcPts val="600"/>
              </a:spcAft>
              <a:buClr>
                <a:srgbClr val="000000"/>
              </a:buClr>
            </a:pPr>
            <a:r>
              <a:rPr lang="ru-RU" sz="3600" dirty="0">
                <a:solidFill>
                  <a:schemeClr val="bg1"/>
                </a:solidFill>
                <a:ea typeface="Times New Roman" panose="02020603050405020304" pitchFamily="18" charset="0"/>
              </a:rPr>
              <a:t>Название ДОП</a:t>
            </a:r>
          </a:p>
          <a:p>
            <a:pPr lvl="0" algn="just">
              <a:spcAft>
                <a:spcPts val="600"/>
              </a:spcAft>
              <a:buClr>
                <a:srgbClr val="000000"/>
              </a:buClr>
            </a:pPr>
            <a:r>
              <a:rPr lang="ru-RU" sz="3600" dirty="0">
                <a:solidFill>
                  <a:schemeClr val="bg1"/>
                </a:solidFill>
                <a:ea typeface="Times New Roman" panose="02020603050405020304" pitchFamily="18" charset="0"/>
              </a:rPr>
              <a:t>Направленность</a:t>
            </a:r>
          </a:p>
          <a:p>
            <a:pPr lvl="0" algn="just">
              <a:spcAft>
                <a:spcPts val="600"/>
              </a:spcAft>
              <a:buClr>
                <a:srgbClr val="000000"/>
              </a:buClr>
            </a:pPr>
            <a:r>
              <a:rPr lang="ru-RU" sz="3600" dirty="0">
                <a:solidFill>
                  <a:schemeClr val="bg1"/>
                </a:solidFill>
                <a:ea typeface="Times New Roman" panose="02020603050405020304" pitchFamily="18" charset="0"/>
              </a:rPr>
              <a:t>Уровень освоения ДОП</a:t>
            </a:r>
          </a:p>
          <a:p>
            <a:pPr lvl="0" algn="just">
              <a:spcAft>
                <a:spcPts val="600"/>
              </a:spcAft>
              <a:buClr>
                <a:srgbClr val="000000"/>
              </a:buClr>
            </a:pPr>
            <a:r>
              <a:rPr lang="ru-RU" sz="3600" dirty="0">
                <a:solidFill>
                  <a:schemeClr val="bg1"/>
                </a:solidFill>
                <a:ea typeface="Times New Roman" panose="02020603050405020304" pitchFamily="18" charset="0"/>
              </a:rPr>
              <a:t>Возраст обучающихся</a:t>
            </a:r>
          </a:p>
          <a:p>
            <a:pPr lvl="0" algn="just">
              <a:spcAft>
                <a:spcPts val="600"/>
              </a:spcAft>
              <a:buClr>
                <a:srgbClr val="000000"/>
              </a:buClr>
            </a:pPr>
            <a:r>
              <a:rPr lang="ru-RU" sz="3600" dirty="0">
                <a:solidFill>
                  <a:schemeClr val="bg1"/>
                </a:solidFill>
                <a:ea typeface="Times New Roman" panose="02020603050405020304" pitchFamily="18" charset="0"/>
              </a:rPr>
              <a:t>Срок реализации ДОП</a:t>
            </a:r>
          </a:p>
          <a:p>
            <a:pPr lvl="0" algn="just">
              <a:spcAft>
                <a:spcPts val="600"/>
              </a:spcAft>
              <a:buClr>
                <a:srgbClr val="000000"/>
              </a:buClr>
            </a:pPr>
            <a:r>
              <a:rPr lang="ru-RU" sz="3600" dirty="0">
                <a:solidFill>
                  <a:schemeClr val="bg1"/>
                </a:solidFill>
                <a:ea typeface="Times New Roman" panose="02020603050405020304" pitchFamily="18" charset="0"/>
              </a:rPr>
              <a:t>ФИО и должность разработчика</a:t>
            </a:r>
            <a:r>
              <a:rPr lang="ru-RU" sz="3600" dirty="0">
                <a:solidFill>
                  <a:srgbClr val="FF0000"/>
                </a:solidFill>
                <a:ea typeface="Times New Roman" panose="02020603050405020304" pitchFamily="18" charset="0"/>
              </a:rPr>
              <a:t>(</a:t>
            </a:r>
            <a:r>
              <a:rPr lang="ru-RU" sz="3600" dirty="0" err="1">
                <a:solidFill>
                  <a:srgbClr val="FF0000"/>
                </a:solidFill>
                <a:ea typeface="Times New Roman" panose="02020603050405020304" pitchFamily="18" charset="0"/>
              </a:rPr>
              <a:t>ов</a:t>
            </a:r>
            <a:r>
              <a:rPr lang="ru-RU" sz="3600" dirty="0">
                <a:solidFill>
                  <a:srgbClr val="FF0000"/>
                </a:solidFill>
                <a:ea typeface="Times New Roman" panose="02020603050405020304" pitchFamily="18" charset="0"/>
              </a:rPr>
              <a:t>) </a:t>
            </a:r>
            <a:r>
              <a:rPr lang="ru-RU" sz="3600" dirty="0">
                <a:solidFill>
                  <a:schemeClr val="bg1"/>
                </a:solidFill>
                <a:ea typeface="Times New Roman" panose="02020603050405020304" pitchFamily="18" charset="0"/>
              </a:rPr>
              <a:t>ДОП</a:t>
            </a:r>
          </a:p>
          <a:p>
            <a:pPr lvl="0" algn="just">
              <a:spcAft>
                <a:spcPts val="600"/>
              </a:spcAft>
              <a:buClr>
                <a:srgbClr val="000000"/>
              </a:buClr>
            </a:pPr>
            <a:r>
              <a:rPr lang="ru-RU" sz="3600" dirty="0">
                <a:solidFill>
                  <a:schemeClr val="bg1"/>
                </a:solidFill>
                <a:ea typeface="Times New Roman" panose="02020603050405020304" pitchFamily="18" charset="0"/>
              </a:rPr>
              <a:t>Населенный пункт и год ее разработки</a:t>
            </a:r>
          </a:p>
          <a:p>
            <a:pPr lvl="0" algn="just">
              <a:spcAft>
                <a:spcPts val="600"/>
              </a:spcAft>
              <a:buClr>
                <a:srgbClr val="000000"/>
              </a:buClr>
            </a:pPr>
            <a:endParaRPr lang="ru-RU" sz="3600" dirty="0">
              <a:solidFill>
                <a:schemeClr val="accent5">
                  <a:lumMod val="50000"/>
                </a:schemeClr>
              </a:solidFill>
              <a:latin typeface="Times New Roman" panose="02020603050405020304" pitchFamily="18" charset="0"/>
              <a:ea typeface="Times New Roman" panose="02020603050405020304" pitchFamily="18" charset="0"/>
            </a:endParaRPr>
          </a:p>
          <a:p>
            <a:pPr lvl="0" algn="just">
              <a:spcAft>
                <a:spcPts val="600"/>
              </a:spcAft>
              <a:buClr>
                <a:srgbClr val="000000"/>
              </a:buClr>
            </a:pPr>
            <a:endParaRPr lang="ru-RU" sz="4400" dirty="0">
              <a:solidFill>
                <a:schemeClr val="accent5">
                  <a:lumMod val="50000"/>
                </a:schemeClr>
              </a:solidFill>
              <a:latin typeface="Times New Roman" panose="02020603050405020304" pitchFamily="18" charset="0"/>
              <a:ea typeface="Times New Roman" panose="02020603050405020304" pitchFamily="18" charset="0"/>
            </a:endParaRPr>
          </a:p>
          <a:p>
            <a:pPr lvl="0" algn="just">
              <a:spcAft>
                <a:spcPts val="600"/>
              </a:spcAft>
              <a:buClr>
                <a:srgbClr val="000000"/>
              </a:buClr>
            </a:pPr>
            <a:endParaRPr lang="ru-RU" sz="4400" u="sng" dirty="0">
              <a:solidFill>
                <a:schemeClr val="accent5">
                  <a:lumMod val="50000"/>
                </a:scheme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0916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6200" y="952500"/>
            <a:ext cx="13716000" cy="2154436"/>
          </a:xfrm>
          <a:prstGeom prst="rect">
            <a:avLst/>
          </a:prstGeom>
        </p:spPr>
        <p:txBody>
          <a:bodyPr wrap="square">
            <a:spAutoFit/>
          </a:bodyPr>
          <a:lstStyle/>
          <a:p>
            <a:pPr lvl="0" algn="just">
              <a:spcAft>
                <a:spcPts val="600"/>
              </a:spcAft>
              <a:buClr>
                <a:srgbClr val="000000"/>
              </a:buClr>
            </a:pPr>
            <a:endParaRPr lang="ru-RU" sz="3600" dirty="0">
              <a:solidFill>
                <a:schemeClr val="accent5">
                  <a:lumMod val="50000"/>
                </a:schemeClr>
              </a:solidFill>
              <a:latin typeface="Times New Roman" panose="02020603050405020304" pitchFamily="18" charset="0"/>
              <a:ea typeface="Times New Roman" panose="02020603050405020304" pitchFamily="18" charset="0"/>
            </a:endParaRPr>
          </a:p>
          <a:p>
            <a:pPr lvl="0" algn="just">
              <a:spcAft>
                <a:spcPts val="600"/>
              </a:spcAft>
              <a:buClr>
                <a:srgbClr val="000000"/>
              </a:buClr>
            </a:pPr>
            <a:endParaRPr lang="ru-RU" sz="4400" dirty="0">
              <a:solidFill>
                <a:schemeClr val="accent5">
                  <a:lumMod val="50000"/>
                </a:schemeClr>
              </a:solidFill>
              <a:latin typeface="Times New Roman" panose="02020603050405020304" pitchFamily="18" charset="0"/>
              <a:ea typeface="Times New Roman" panose="02020603050405020304" pitchFamily="18" charset="0"/>
            </a:endParaRPr>
          </a:p>
          <a:p>
            <a:pPr lvl="0" algn="just">
              <a:spcAft>
                <a:spcPts val="600"/>
              </a:spcAft>
              <a:buClr>
                <a:srgbClr val="000000"/>
              </a:buClr>
            </a:pPr>
            <a:endParaRPr lang="ru-RU" sz="4400" u="sng" dirty="0">
              <a:solidFill>
                <a:schemeClr val="accent5">
                  <a:lumMod val="50000"/>
                </a:schemeClr>
              </a:solidFill>
              <a:latin typeface="Times New Roman" panose="02020603050405020304" pitchFamily="18" charset="0"/>
              <a:ea typeface="Times New Roman" panose="02020603050405020304" pitchFamily="18" charset="0"/>
            </a:endParaRPr>
          </a:p>
        </p:txBody>
      </p:sp>
      <p:sp>
        <p:nvSpPr>
          <p:cNvPr id="7" name="Прямоугольник 6">
            <a:extLst>
              <a:ext uri="{FF2B5EF4-FFF2-40B4-BE49-F238E27FC236}">
                <a16:creationId xmlns:a16="http://schemas.microsoft.com/office/drawing/2014/main" id="{7A86D688-C9D1-4B44-8F9A-587EAB037EFA}"/>
              </a:ext>
            </a:extLst>
          </p:cNvPr>
          <p:cNvSpPr/>
          <p:nvPr/>
        </p:nvSpPr>
        <p:spPr>
          <a:xfrm>
            <a:off x="9144000" y="1562100"/>
            <a:ext cx="4267200" cy="5181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dirty="0"/>
              <a:t>Название ДОП- информативное и отражает содержание.</a:t>
            </a:r>
          </a:p>
          <a:p>
            <a:pPr algn="ctr"/>
            <a:endParaRPr lang="ru-RU" dirty="0"/>
          </a:p>
          <a:p>
            <a:pPr algn="ctr"/>
            <a:r>
              <a:rPr lang="ru-RU" dirty="0"/>
              <a:t>  Из него:</a:t>
            </a:r>
          </a:p>
          <a:p>
            <a:pPr marL="285750" indent="-285750" algn="ctr">
              <a:buFontTx/>
              <a:buChar char="-"/>
            </a:pPr>
            <a:r>
              <a:rPr lang="ru-RU" dirty="0"/>
              <a:t>осуществляемый вид деятельности;</a:t>
            </a:r>
          </a:p>
          <a:p>
            <a:pPr marL="285750" indent="-285750" algn="ctr">
              <a:buFontTx/>
              <a:buChar char="-"/>
            </a:pPr>
            <a:r>
              <a:rPr lang="ru-RU" dirty="0"/>
              <a:t>-возраст детей.</a:t>
            </a:r>
          </a:p>
          <a:p>
            <a:pPr algn="ctr"/>
            <a:endParaRPr lang="ru-RU" dirty="0"/>
          </a:p>
          <a:p>
            <a:pPr marL="285750" indent="-285750" algn="ctr">
              <a:buFontTx/>
              <a:buChar char="-"/>
            </a:pPr>
            <a:r>
              <a:rPr lang="ru-RU" dirty="0"/>
              <a:t>ДОП обновляется</a:t>
            </a:r>
            <a:r>
              <a:rPr lang="ru-RU" dirty="0">
                <a:solidFill>
                  <a:srgbClr val="FF0000"/>
                </a:solidFill>
              </a:rPr>
              <a:t> </a:t>
            </a:r>
            <a:r>
              <a:rPr lang="ru-RU" dirty="0"/>
              <a:t>с учетом развития науки, техники, культуры, экономики, технологий и социальной сферы (Приказ №629 п.17):</a:t>
            </a:r>
          </a:p>
          <a:p>
            <a:pPr algn="ctr"/>
            <a:endParaRPr lang="ru-RU" dirty="0"/>
          </a:p>
          <a:p>
            <a:pPr algn="ctr"/>
            <a:r>
              <a:rPr lang="ru-RU" dirty="0"/>
              <a:t>- Принята на М/П совете:</a:t>
            </a:r>
          </a:p>
          <a:p>
            <a:pPr algn="ctr"/>
            <a:r>
              <a:rPr lang="ru-RU" dirty="0"/>
              <a:t>(Письмо </a:t>
            </a:r>
            <a:r>
              <a:rPr lang="ru-RU" dirty="0" err="1"/>
              <a:t>Минобр</a:t>
            </a:r>
            <a:r>
              <a:rPr lang="ru-RU" dirty="0"/>
              <a:t> РФ от 18.11.2015г. № 09-3442) </a:t>
            </a:r>
          </a:p>
        </p:txBody>
      </p:sp>
      <p:pic>
        <p:nvPicPr>
          <p:cNvPr id="4" name="Рисунок 3">
            <a:extLst>
              <a:ext uri="{FF2B5EF4-FFF2-40B4-BE49-F238E27FC236}">
                <a16:creationId xmlns:a16="http://schemas.microsoft.com/office/drawing/2014/main" id="{847452E6-9378-41B2-9648-667EEECEDE60}"/>
              </a:ext>
            </a:extLst>
          </p:cNvPr>
          <p:cNvPicPr>
            <a:picLocks noChangeAspect="1"/>
          </p:cNvPicPr>
          <p:nvPr/>
        </p:nvPicPr>
        <p:blipFill>
          <a:blip r:embed="rId2"/>
          <a:stretch>
            <a:fillRect/>
          </a:stretch>
        </p:blipFill>
        <p:spPr>
          <a:xfrm>
            <a:off x="1447800" y="383887"/>
            <a:ext cx="6705600" cy="9519225"/>
          </a:xfrm>
          <a:prstGeom prst="rect">
            <a:avLst/>
          </a:prstGeom>
        </p:spPr>
      </p:pic>
    </p:spTree>
    <p:extLst>
      <p:ext uri="{BB962C8B-B14F-4D97-AF65-F5344CB8AC3E}">
        <p14:creationId xmlns:p14="http://schemas.microsoft.com/office/powerpoint/2010/main" val="2817311001"/>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8299</TotalTime>
  <Words>5611</Words>
  <Application>Microsoft Office PowerPoint</Application>
  <PresentationFormat>Произвольный</PresentationFormat>
  <Paragraphs>535</Paragraphs>
  <Slides>49</Slides>
  <Notes>4</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49</vt:i4>
      </vt:variant>
    </vt:vector>
  </HeadingPairs>
  <TitlesOfParts>
    <vt:vector size="60" baseType="lpstr">
      <vt:lpstr>Calibri</vt:lpstr>
      <vt:lpstr>Century Gothic</vt:lpstr>
      <vt:lpstr>Times New Roman</vt:lpstr>
      <vt:lpstr>Symbol</vt:lpstr>
      <vt:lpstr>Arial</vt:lpstr>
      <vt:lpstr>Wingdings</vt:lpstr>
      <vt:lpstr>Courier New</vt:lpstr>
      <vt:lpstr>Calibri Light</vt:lpstr>
      <vt:lpstr>PT Sans</vt:lpstr>
      <vt:lpstr>Wingdings 3</vt:lpstr>
      <vt:lpstr>Сектор</vt:lpstr>
      <vt:lpstr>Презентация PowerPoint</vt:lpstr>
      <vt:lpstr>Презентация PowerPoint</vt:lpstr>
      <vt:lpstr>Приказ Минпросвещения РФ от 27 июля 2022 г. № 629</vt:lpstr>
      <vt:lpstr>Презентация PowerPoint</vt:lpstr>
      <vt:lpstr>Презентация PowerPoint</vt:lpstr>
      <vt:lpstr>Не актуальные документы!</vt:lpstr>
      <vt:lpstr>Презентация PowerPoint</vt:lpstr>
      <vt:lpstr>Презентация PowerPoint</vt:lpstr>
      <vt:lpstr>Презентация PowerPoint</vt:lpstr>
      <vt:lpstr>Презентация PowerPoint</vt:lpstr>
      <vt:lpstr>Презентация PowerPoint</vt:lpstr>
      <vt:lpstr> Направленность и вид деятельности </vt:lpstr>
      <vt:lpstr>  актуальность ДОП </vt:lpstr>
      <vt:lpstr> новизна и отличительные особенности ДОП </vt:lpstr>
      <vt:lpstr> Типы ДОП  </vt:lpstr>
      <vt:lpstr> Уровень освоения ДОП </vt:lpstr>
      <vt:lpstr> Формы организации содержания и процесса педагогической деятельности    </vt:lpstr>
      <vt:lpstr>  адресат ДОП   </vt:lpstr>
      <vt:lpstr> Объем и сроки освоения ДОП </vt:lpstr>
      <vt:lpstr>Формы обучения</vt:lpstr>
      <vt:lpstr>Цель</vt:lpstr>
      <vt:lpstr>Презентация PowerPoint</vt:lpstr>
      <vt:lpstr>Презентация PowerPoint</vt:lpstr>
      <vt:lpstr>Задачи – конкретные результаты реализации программы, поэтапный способ достижения цели</vt:lpstr>
      <vt:lpstr>Презентация PowerPoint</vt:lpstr>
      <vt:lpstr>Презентация PowerPoint</vt:lpstr>
      <vt:lpstr>Презентация PowerPoint</vt:lpstr>
      <vt:lpstr>Презентация PowerPoint</vt:lpstr>
      <vt:lpstr>Планируемые результаты</vt:lpstr>
      <vt:lpstr> примеры</vt:lpstr>
      <vt:lpstr>Презентация PowerPoint</vt:lpstr>
      <vt:lpstr>Презентация PowerPoint</vt:lpstr>
      <vt:lpstr>Презентация PowerPoint</vt:lpstr>
      <vt:lpstr>       Формы аттестации</vt:lpstr>
      <vt:lpstr>Виды контроля</vt:lpstr>
      <vt:lpstr>    Оценочные материалы   </vt:lpstr>
      <vt:lpstr>Презентация PowerPoint</vt:lpstr>
      <vt:lpstr>Презентация PowerPoint</vt:lpstr>
      <vt:lpstr>Презентация PowerPoint</vt:lpstr>
      <vt:lpstr>Презентация PowerPoint</vt:lpstr>
      <vt:lpstr>Презентация PowerPoint</vt:lpstr>
      <vt:lpstr>Требования к оформлению ДОП</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White Resume Professional Presentation</dc:title>
  <dc:creator>NPC06</dc:creator>
  <cp:lastModifiedBy>МОЦ</cp:lastModifiedBy>
  <cp:revision>225</cp:revision>
  <dcterms:created xsi:type="dcterms:W3CDTF">2006-08-16T00:00:00Z</dcterms:created>
  <dcterms:modified xsi:type="dcterms:W3CDTF">2025-06-04T00:12:04Z</dcterms:modified>
  <dc:identifier>DADy0A_8sHE</dc:identifier>
</cp:coreProperties>
</file>