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9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4" r:id="rId2"/>
    <p:sldId id="310" r:id="rId3"/>
    <p:sldId id="311" r:id="rId4"/>
    <p:sldId id="322" r:id="rId5"/>
    <p:sldId id="288" r:id="rId6"/>
    <p:sldId id="319" r:id="rId7"/>
    <p:sldId id="312" r:id="rId8"/>
    <p:sldId id="313" r:id="rId9"/>
    <p:sldId id="323" r:id="rId10"/>
    <p:sldId id="324" r:id="rId11"/>
    <p:sldId id="325" r:id="rId12"/>
    <p:sldId id="276" r:id="rId13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Рукосуева Е" initials="РЕ" lastIdx="2" clrIdx="0">
    <p:extLst>
      <p:ext uri="{19B8F6BF-5375-455C-9EA6-DF929625EA0E}">
        <p15:presenceInfo xmlns:p15="http://schemas.microsoft.com/office/powerpoint/2012/main" userId="Рукосуева Е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82456" autoAdjust="0"/>
  </p:normalViewPr>
  <p:slideViewPr>
    <p:cSldViewPr>
      <p:cViewPr varScale="1">
        <p:scale>
          <a:sx n="77" d="100"/>
          <a:sy n="77" d="100"/>
        </p:scale>
        <p:origin x="414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277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6;&#1091;&#1082;&#1086;&#1089;&#1091;&#1077;&#1074;&#1072;%20&#1045;\Desktop\&#1054;&#1058;&#1063;&#1045;&#1058;&#1067;%20&#1055;&#1054;%20&#1042;&#1057;&#1045;&#1052;%20&#1057;&#1045;&#1052;&#1048;&#1053;&#1040;&#1056;&#1040;&#1052;%20&#1048;%20&#1050;&#1055;&#1050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398143287644604"/>
          <c:y val="0.14544605600636837"/>
          <c:w val="0.37944473607465729"/>
          <c:h val="0.57097427348794527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543997278118011"/>
          <c:y val="0.72420685827730624"/>
          <c:w val="0.39702128900554096"/>
          <c:h val="0.184705433072153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600" dirty="0">
                <a:solidFill>
                  <a:srgbClr val="7030A0"/>
                </a:solidFill>
              </a:rPr>
              <a:t>Пояснительная записка (от 0 до 2, итого 11 баллов)</a:t>
            </a: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4"/>
          <c:order val="4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Лист1!$B$67:$B$73</c:f>
              <c:strCache>
                <c:ptCount val="6"/>
                <c:pt idx="0">
                  <c:v>Актуальность,  отличительные особенности. Педагогическая целесообразность ДООП</c:v>
                </c:pt>
                <c:pt idx="1">
                  <c:v>Цель и задачи ДООП</c:v>
                </c:pt>
                <c:pt idx="2">
                  <c:v>Формы и режим занятий в соответствии с возрастом обучающихся </c:v>
                </c:pt>
                <c:pt idx="3">
                  <c:v>Объем и сроки реализации ДООП</c:v>
                </c:pt>
                <c:pt idx="4">
                  <c:v>Формы подведения итогов реализации ДООП</c:v>
                </c:pt>
                <c:pt idx="5">
                  <c:v>Соответствие планируемых результатов целяи и задачам ДООП</c:v>
                </c:pt>
              </c:strCache>
            </c:strRef>
          </c:cat>
          <c:val>
            <c:numRef>
              <c:f>Лист1!$G$67:$G$73</c:f>
              <c:numCache>
                <c:formatCode>General</c:formatCode>
                <c:ptCount val="7"/>
                <c:pt idx="0">
                  <c:v>1.34</c:v>
                </c:pt>
                <c:pt idx="1">
                  <c:v>0.84</c:v>
                </c:pt>
                <c:pt idx="2">
                  <c:v>1.59</c:v>
                </c:pt>
                <c:pt idx="3">
                  <c:v>1</c:v>
                </c:pt>
                <c:pt idx="4">
                  <c:v>1.5</c:v>
                </c:pt>
                <c:pt idx="5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A3-4B7C-BECB-E7F6AA4FDA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03698944"/>
        <c:axId val="60369936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Лист1!$B$67:$B$73</c15:sqref>
                        </c15:formulaRef>
                      </c:ext>
                    </c:extLst>
                    <c:strCache>
                      <c:ptCount val="6"/>
                      <c:pt idx="0">
                        <c:v>Актуальность,  отличительные особенности. Педагогическая целесообразность ДООП</c:v>
                      </c:pt>
                      <c:pt idx="1">
                        <c:v>Цель и задачи ДООП</c:v>
                      </c:pt>
                      <c:pt idx="2">
                        <c:v>Формы и режим занятий в соответствии с возрастом обучающихся </c:v>
                      </c:pt>
                      <c:pt idx="3">
                        <c:v>Объем и сроки реализации ДООП</c:v>
                      </c:pt>
                      <c:pt idx="4">
                        <c:v>Формы подведения итогов реализации ДООП</c:v>
                      </c:pt>
                      <c:pt idx="5">
                        <c:v>Соответствие планируемых результатов целяи и задачам ДООП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Лист1!$C$67:$C$73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3BA3-4B7C-BECB-E7F6AA4FDA37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Лист1!$B$67:$B$73</c15:sqref>
                        </c15:formulaRef>
                      </c:ext>
                    </c:extLst>
                    <c:strCache>
                      <c:ptCount val="6"/>
                      <c:pt idx="0">
                        <c:v>Актуальность,  отличительные особенности. Педагогическая целесообразность ДООП</c:v>
                      </c:pt>
                      <c:pt idx="1">
                        <c:v>Цель и задачи ДООП</c:v>
                      </c:pt>
                      <c:pt idx="2">
                        <c:v>Формы и режим занятий в соответствии с возрастом обучающихся </c:v>
                      </c:pt>
                      <c:pt idx="3">
                        <c:v>Объем и сроки реализации ДООП</c:v>
                      </c:pt>
                      <c:pt idx="4">
                        <c:v>Формы подведения итогов реализации ДООП</c:v>
                      </c:pt>
                      <c:pt idx="5">
                        <c:v>Соответствие планируемых результатов целяи и задачам ДООП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Лист1!$D$67:$D$73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3BA3-4B7C-BECB-E7F6AA4FDA37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Лист1!$B$67:$B$73</c15:sqref>
                        </c15:formulaRef>
                      </c:ext>
                    </c:extLst>
                    <c:strCache>
                      <c:ptCount val="6"/>
                      <c:pt idx="0">
                        <c:v>Актуальность,  отличительные особенности. Педагогическая целесообразность ДООП</c:v>
                      </c:pt>
                      <c:pt idx="1">
                        <c:v>Цель и задачи ДООП</c:v>
                      </c:pt>
                      <c:pt idx="2">
                        <c:v>Формы и режим занятий в соответствии с возрастом обучающихся </c:v>
                      </c:pt>
                      <c:pt idx="3">
                        <c:v>Объем и сроки реализации ДООП</c:v>
                      </c:pt>
                      <c:pt idx="4">
                        <c:v>Формы подведения итогов реализации ДООП</c:v>
                      </c:pt>
                      <c:pt idx="5">
                        <c:v>Соответствие планируемых результатов целяи и задачам ДООП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Лист1!$E$67:$E$73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3BA3-4B7C-BECB-E7F6AA4FDA37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Лист1!$B$67:$B$73</c15:sqref>
                        </c15:formulaRef>
                      </c:ext>
                    </c:extLst>
                    <c:strCache>
                      <c:ptCount val="6"/>
                      <c:pt idx="0">
                        <c:v>Актуальность,  отличительные особенности. Педагогическая целесообразность ДООП</c:v>
                      </c:pt>
                      <c:pt idx="1">
                        <c:v>Цель и задачи ДООП</c:v>
                      </c:pt>
                      <c:pt idx="2">
                        <c:v>Формы и режим занятий в соответствии с возрастом обучающихся </c:v>
                      </c:pt>
                      <c:pt idx="3">
                        <c:v>Объем и сроки реализации ДООП</c:v>
                      </c:pt>
                      <c:pt idx="4">
                        <c:v>Формы подведения итогов реализации ДООП</c:v>
                      </c:pt>
                      <c:pt idx="5">
                        <c:v>Соответствие планируемых результатов целяи и задачам ДООП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Лист1!$F$67:$F$73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3BA3-4B7C-BECB-E7F6AA4FDA37}"/>
                  </c:ext>
                </c:extLst>
              </c15:ser>
            </c15:filteredBarSeries>
          </c:ext>
        </c:extLst>
      </c:barChart>
      <c:catAx>
        <c:axId val="603698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3699360"/>
        <c:crosses val="autoZero"/>
        <c:auto val="1"/>
        <c:lblAlgn val="ctr"/>
        <c:lblOffset val="100"/>
        <c:noMultiLvlLbl val="0"/>
      </c:catAx>
      <c:valAx>
        <c:axId val="603699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3698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>
                <a:solidFill>
                  <a:srgbClr val="FF0000"/>
                </a:solidFill>
                <a:latin typeface="+mj-lt"/>
              </a:rPr>
              <a:t>Содержание программы (от 0</a:t>
            </a:r>
            <a:r>
              <a:rPr lang="ru-RU" sz="2800" baseline="0" dirty="0">
                <a:solidFill>
                  <a:srgbClr val="FF0000"/>
                </a:solidFill>
                <a:latin typeface="+mj-lt"/>
              </a:rPr>
              <a:t> до 2, итого 9 баллов)</a:t>
            </a:r>
            <a:endParaRPr lang="ru-RU" sz="2800" dirty="0">
              <a:solidFill>
                <a:srgbClr val="FF0000"/>
              </a:solidFill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10"/>
          <c:order val="10"/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Лист1!$S$73:$S$78</c:f>
              <c:strCache>
                <c:ptCount val="6"/>
                <c:pt idx="0">
                  <c:v>Наличие учебного плана (мах 1 б)</c:v>
                </c:pt>
                <c:pt idx="1">
                  <c:v>Педагогическая целесообразность выбора учебных разделов, тем (мах 2 б)</c:v>
                </c:pt>
                <c:pt idx="2">
                  <c:v>Рациональность разбивки на теорию и практику (мах 2 б)</c:v>
                </c:pt>
                <c:pt idx="3">
                  <c:v>Соответствие содержания программы целям и задачам (мах 2 б)</c:v>
                </c:pt>
                <c:pt idx="4">
                  <c:v>Отражение современных тенденций развития науки, культуры, спорта и др. в содержании программы (мах 1 б)</c:v>
                </c:pt>
                <c:pt idx="5">
                  <c:v>Наличие календарного учебного графика, правильность его оформления (мах 1 б)</c:v>
                </c:pt>
              </c:strCache>
            </c:strRef>
          </c:cat>
          <c:val>
            <c:numRef>
              <c:f>Лист1!$AD$73:$AD$78</c:f>
              <c:numCache>
                <c:formatCode>General</c:formatCode>
                <c:ptCount val="6"/>
                <c:pt idx="0">
                  <c:v>1</c:v>
                </c:pt>
                <c:pt idx="1">
                  <c:v>1.84</c:v>
                </c:pt>
                <c:pt idx="2">
                  <c:v>2</c:v>
                </c:pt>
                <c:pt idx="3">
                  <c:v>1.1000000000000001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EE-48ED-8FC5-A992FF05BF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71485727"/>
        <c:axId val="671478655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Лист1!$S$73:$S$78</c15:sqref>
                        </c15:formulaRef>
                      </c:ext>
                    </c:extLst>
                    <c:strCache>
                      <c:ptCount val="6"/>
                      <c:pt idx="0">
                        <c:v>Наличие учебного плана (мах 1 б)</c:v>
                      </c:pt>
                      <c:pt idx="1">
                        <c:v>Педагогическая целесообразность выбора учебных разделов, тем (мах 2 б)</c:v>
                      </c:pt>
                      <c:pt idx="2">
                        <c:v>Рациональность разбивки на теорию и практику (мах 2 б)</c:v>
                      </c:pt>
                      <c:pt idx="3">
                        <c:v>Соответствие содержания программы целям и задачам (мах 2 б)</c:v>
                      </c:pt>
                      <c:pt idx="4">
                        <c:v>Отражение современных тенденций развития науки, культуры, спорта и др. в содержании программы (мах 1 б)</c:v>
                      </c:pt>
                      <c:pt idx="5">
                        <c:v>Наличие календарного учебного графика, правильность его оформления (мах 1 б)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Лист1!$T$73:$T$78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16EE-48ED-8FC5-A992FF05BF5B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Лист1!$S$73:$S$78</c15:sqref>
                        </c15:formulaRef>
                      </c:ext>
                    </c:extLst>
                    <c:strCache>
                      <c:ptCount val="6"/>
                      <c:pt idx="0">
                        <c:v>Наличие учебного плана (мах 1 б)</c:v>
                      </c:pt>
                      <c:pt idx="1">
                        <c:v>Педагогическая целесообразность выбора учебных разделов, тем (мах 2 б)</c:v>
                      </c:pt>
                      <c:pt idx="2">
                        <c:v>Рациональность разбивки на теорию и практику (мах 2 б)</c:v>
                      </c:pt>
                      <c:pt idx="3">
                        <c:v>Соответствие содержания программы целям и задачам (мах 2 б)</c:v>
                      </c:pt>
                      <c:pt idx="4">
                        <c:v>Отражение современных тенденций развития науки, культуры, спорта и др. в содержании программы (мах 1 б)</c:v>
                      </c:pt>
                      <c:pt idx="5">
                        <c:v>Наличие календарного учебного графика, правильность его оформления (мах 1 б)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Лист1!$U$73:$U$78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16EE-48ED-8FC5-A992FF05BF5B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Лист1!$S$73:$S$78</c15:sqref>
                        </c15:formulaRef>
                      </c:ext>
                    </c:extLst>
                    <c:strCache>
                      <c:ptCount val="6"/>
                      <c:pt idx="0">
                        <c:v>Наличие учебного плана (мах 1 б)</c:v>
                      </c:pt>
                      <c:pt idx="1">
                        <c:v>Педагогическая целесообразность выбора учебных разделов, тем (мах 2 б)</c:v>
                      </c:pt>
                      <c:pt idx="2">
                        <c:v>Рациональность разбивки на теорию и практику (мах 2 б)</c:v>
                      </c:pt>
                      <c:pt idx="3">
                        <c:v>Соответствие содержания программы целям и задачам (мах 2 б)</c:v>
                      </c:pt>
                      <c:pt idx="4">
                        <c:v>Отражение современных тенденций развития науки, культуры, спорта и др. в содержании программы (мах 1 б)</c:v>
                      </c:pt>
                      <c:pt idx="5">
                        <c:v>Наличие календарного учебного графика, правильность его оформления (мах 1 б)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Лист1!$V$73:$V$78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16EE-48ED-8FC5-A992FF05BF5B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Лист1!$S$73:$S$78</c15:sqref>
                        </c15:formulaRef>
                      </c:ext>
                    </c:extLst>
                    <c:strCache>
                      <c:ptCount val="6"/>
                      <c:pt idx="0">
                        <c:v>Наличие учебного плана (мах 1 б)</c:v>
                      </c:pt>
                      <c:pt idx="1">
                        <c:v>Педагогическая целесообразность выбора учебных разделов, тем (мах 2 б)</c:v>
                      </c:pt>
                      <c:pt idx="2">
                        <c:v>Рациональность разбивки на теорию и практику (мах 2 б)</c:v>
                      </c:pt>
                      <c:pt idx="3">
                        <c:v>Соответствие содержания программы целям и задачам (мах 2 б)</c:v>
                      </c:pt>
                      <c:pt idx="4">
                        <c:v>Отражение современных тенденций развития науки, культуры, спорта и др. в содержании программы (мах 1 б)</c:v>
                      </c:pt>
                      <c:pt idx="5">
                        <c:v>Наличие календарного учебного графика, правильность его оформления (мах 1 б)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Лист1!$W$73:$W$78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16EE-48ED-8FC5-A992FF05BF5B}"/>
                  </c:ext>
                </c:extLst>
              </c15:ser>
            </c15:filteredBarSeries>
            <c15:filteredBarSeries>
              <c15:ser>
                <c:idx val="4"/>
                <c:order val="4"/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Лист1!$S$73:$S$78</c15:sqref>
                        </c15:formulaRef>
                      </c:ext>
                    </c:extLst>
                    <c:strCache>
                      <c:ptCount val="6"/>
                      <c:pt idx="0">
                        <c:v>Наличие учебного плана (мах 1 б)</c:v>
                      </c:pt>
                      <c:pt idx="1">
                        <c:v>Педагогическая целесообразность выбора учебных разделов, тем (мах 2 б)</c:v>
                      </c:pt>
                      <c:pt idx="2">
                        <c:v>Рациональность разбивки на теорию и практику (мах 2 б)</c:v>
                      </c:pt>
                      <c:pt idx="3">
                        <c:v>Соответствие содержания программы целям и задачам (мах 2 б)</c:v>
                      </c:pt>
                      <c:pt idx="4">
                        <c:v>Отражение современных тенденций развития науки, культуры, спорта и др. в содержании программы (мах 1 б)</c:v>
                      </c:pt>
                      <c:pt idx="5">
                        <c:v>Наличие календарного учебного графика, правильность его оформления (мах 1 б)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Лист1!$X$73:$X$78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16EE-48ED-8FC5-A992FF05BF5B}"/>
                  </c:ext>
                </c:extLst>
              </c15:ser>
            </c15:filteredBarSeries>
            <c15:filteredBarSeries>
              <c15:ser>
                <c:idx val="5"/>
                <c:order val="5"/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Лист1!$S$73:$S$78</c15:sqref>
                        </c15:formulaRef>
                      </c:ext>
                    </c:extLst>
                    <c:strCache>
                      <c:ptCount val="6"/>
                      <c:pt idx="0">
                        <c:v>Наличие учебного плана (мах 1 б)</c:v>
                      </c:pt>
                      <c:pt idx="1">
                        <c:v>Педагогическая целесообразность выбора учебных разделов, тем (мах 2 б)</c:v>
                      </c:pt>
                      <c:pt idx="2">
                        <c:v>Рациональность разбивки на теорию и практику (мах 2 б)</c:v>
                      </c:pt>
                      <c:pt idx="3">
                        <c:v>Соответствие содержания программы целям и задачам (мах 2 б)</c:v>
                      </c:pt>
                      <c:pt idx="4">
                        <c:v>Отражение современных тенденций развития науки, культуры, спорта и др. в содержании программы (мах 1 б)</c:v>
                      </c:pt>
                      <c:pt idx="5">
                        <c:v>Наличие календарного учебного графика, правильность его оформления (мах 1 б)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Лист1!$Y$73:$Y$78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16EE-48ED-8FC5-A992FF05BF5B}"/>
                  </c:ext>
                </c:extLst>
              </c15:ser>
            </c15:filteredBarSeries>
            <c15:filteredBarSeries>
              <c15:ser>
                <c:idx val="6"/>
                <c:order val="6"/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Лист1!$S$73:$S$78</c15:sqref>
                        </c15:formulaRef>
                      </c:ext>
                    </c:extLst>
                    <c:strCache>
                      <c:ptCount val="6"/>
                      <c:pt idx="0">
                        <c:v>Наличие учебного плана (мах 1 б)</c:v>
                      </c:pt>
                      <c:pt idx="1">
                        <c:v>Педагогическая целесообразность выбора учебных разделов, тем (мах 2 б)</c:v>
                      </c:pt>
                      <c:pt idx="2">
                        <c:v>Рациональность разбивки на теорию и практику (мах 2 б)</c:v>
                      </c:pt>
                      <c:pt idx="3">
                        <c:v>Соответствие содержания программы целям и задачам (мах 2 б)</c:v>
                      </c:pt>
                      <c:pt idx="4">
                        <c:v>Отражение современных тенденций развития науки, культуры, спорта и др. в содержании программы (мах 1 б)</c:v>
                      </c:pt>
                      <c:pt idx="5">
                        <c:v>Наличие календарного учебного графика, правильность его оформления (мах 1 б)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Лист1!$Z$73:$Z$78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16EE-48ED-8FC5-A992FF05BF5B}"/>
                  </c:ext>
                </c:extLst>
              </c15:ser>
            </c15:filteredBarSeries>
            <c15:filteredBarSeries>
              <c15:ser>
                <c:idx val="7"/>
                <c:order val="7"/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Лист1!$S$73:$S$78</c15:sqref>
                        </c15:formulaRef>
                      </c:ext>
                    </c:extLst>
                    <c:strCache>
                      <c:ptCount val="6"/>
                      <c:pt idx="0">
                        <c:v>Наличие учебного плана (мах 1 б)</c:v>
                      </c:pt>
                      <c:pt idx="1">
                        <c:v>Педагогическая целесообразность выбора учебных разделов, тем (мах 2 б)</c:v>
                      </c:pt>
                      <c:pt idx="2">
                        <c:v>Рациональность разбивки на теорию и практику (мах 2 б)</c:v>
                      </c:pt>
                      <c:pt idx="3">
                        <c:v>Соответствие содержания программы целям и задачам (мах 2 б)</c:v>
                      </c:pt>
                      <c:pt idx="4">
                        <c:v>Отражение современных тенденций развития науки, культуры, спорта и др. в содержании программы (мах 1 б)</c:v>
                      </c:pt>
                      <c:pt idx="5">
                        <c:v>Наличие календарного учебного графика, правильность его оформления (мах 1 б)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Лист1!$AA$73:$AA$78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16EE-48ED-8FC5-A992FF05BF5B}"/>
                  </c:ext>
                </c:extLst>
              </c15:ser>
            </c15:filteredBarSeries>
            <c15:filteredBarSeries>
              <c15:ser>
                <c:idx val="8"/>
                <c:order val="8"/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Лист1!$S$73:$S$78</c15:sqref>
                        </c15:formulaRef>
                      </c:ext>
                    </c:extLst>
                    <c:strCache>
                      <c:ptCount val="6"/>
                      <c:pt idx="0">
                        <c:v>Наличие учебного плана (мах 1 б)</c:v>
                      </c:pt>
                      <c:pt idx="1">
                        <c:v>Педагогическая целесообразность выбора учебных разделов, тем (мах 2 б)</c:v>
                      </c:pt>
                      <c:pt idx="2">
                        <c:v>Рациональность разбивки на теорию и практику (мах 2 б)</c:v>
                      </c:pt>
                      <c:pt idx="3">
                        <c:v>Соответствие содержания программы целям и задачам (мах 2 б)</c:v>
                      </c:pt>
                      <c:pt idx="4">
                        <c:v>Отражение современных тенденций развития науки, культуры, спорта и др. в содержании программы (мах 1 б)</c:v>
                      </c:pt>
                      <c:pt idx="5">
                        <c:v>Наличие календарного учебного графика, правильность его оформления (мах 1 б)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Лист1!$AB$73:$AB$78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16EE-48ED-8FC5-A992FF05BF5B}"/>
                  </c:ext>
                </c:extLst>
              </c15:ser>
            </c15:filteredBarSeries>
            <c15:filteredBarSeries>
              <c15:ser>
                <c:idx val="9"/>
                <c:order val="9"/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Лист1!$S$73:$S$78</c15:sqref>
                        </c15:formulaRef>
                      </c:ext>
                    </c:extLst>
                    <c:strCache>
                      <c:ptCount val="6"/>
                      <c:pt idx="0">
                        <c:v>Наличие учебного плана (мах 1 б)</c:v>
                      </c:pt>
                      <c:pt idx="1">
                        <c:v>Педагогическая целесообразность выбора учебных разделов, тем (мах 2 б)</c:v>
                      </c:pt>
                      <c:pt idx="2">
                        <c:v>Рациональность разбивки на теорию и практику (мах 2 б)</c:v>
                      </c:pt>
                      <c:pt idx="3">
                        <c:v>Соответствие содержания программы целям и задачам (мах 2 б)</c:v>
                      </c:pt>
                      <c:pt idx="4">
                        <c:v>Отражение современных тенденций развития науки, культуры, спорта и др. в содержании программы (мах 1 б)</c:v>
                      </c:pt>
                      <c:pt idx="5">
                        <c:v>Наличие календарного учебного графика, правильность его оформления (мах 1 б)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Лист1!$AC$73:$AC$78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16EE-48ED-8FC5-A992FF05BF5B}"/>
                  </c:ext>
                </c:extLst>
              </c15:ser>
            </c15:filteredBarSeries>
          </c:ext>
        </c:extLst>
      </c:barChart>
      <c:catAx>
        <c:axId val="6714857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1478655"/>
        <c:crosses val="autoZero"/>
        <c:auto val="1"/>
        <c:lblAlgn val="ctr"/>
        <c:lblOffset val="100"/>
        <c:noMultiLvlLbl val="0"/>
      </c:catAx>
      <c:valAx>
        <c:axId val="6714786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14857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>
                <a:solidFill>
                  <a:srgbClr val="FF0000"/>
                </a:solidFill>
              </a:rPr>
              <a:t>Формы аттестации (от 0 до 2, итого 8 баллов)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7"/>
          <c:order val="7"/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Лист1!$T$38:$T$41</c:f>
              <c:strCache>
                <c:ptCount val="4"/>
                <c:pt idx="0">
                  <c:v>Соответствие форм аттестации заявленному названию ДООП (мах 2)</c:v>
                </c:pt>
                <c:pt idx="1">
                  <c:v>Наличие системы отслеживания образовательных результатов  (мах 2)</c:v>
                </c:pt>
                <c:pt idx="2">
                  <c:v>Педагогическая целесообразность использования оценочных материалов  (мах 2)</c:v>
                </c:pt>
                <c:pt idx="3">
                  <c:v>Наличие оценочных материалов и их соответствие заявленным планируемым результатам ДООП  (мах 2)</c:v>
                </c:pt>
              </c:strCache>
            </c:strRef>
          </c:cat>
          <c:val>
            <c:numRef>
              <c:f>Лист1!$AB$38:$AB$41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63-4EFB-BF18-26FB1D17B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76424943"/>
        <c:axId val="676432847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Лист1!$T$38:$T$41</c15:sqref>
                        </c15:formulaRef>
                      </c:ext>
                    </c:extLst>
                    <c:strCache>
                      <c:ptCount val="4"/>
                      <c:pt idx="0">
                        <c:v>Соответствие форм аттестации заявленному названию ДООП (мах 2)</c:v>
                      </c:pt>
                      <c:pt idx="1">
                        <c:v>Наличие системы отслеживания образовательных результатов  (мах 2)</c:v>
                      </c:pt>
                      <c:pt idx="2">
                        <c:v>Педагогическая целесообразность использования оценочных материалов  (мах 2)</c:v>
                      </c:pt>
                      <c:pt idx="3">
                        <c:v>Наличие оценочных материалов и их соответствие заявленным планируемым результатам ДООП  (мах 2)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Лист1!$U$38:$U$41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AF63-4EFB-BF18-26FB1D17BF45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Лист1!$T$38:$T$41</c15:sqref>
                        </c15:formulaRef>
                      </c:ext>
                    </c:extLst>
                    <c:strCache>
                      <c:ptCount val="4"/>
                      <c:pt idx="0">
                        <c:v>Соответствие форм аттестации заявленному названию ДООП (мах 2)</c:v>
                      </c:pt>
                      <c:pt idx="1">
                        <c:v>Наличие системы отслеживания образовательных результатов  (мах 2)</c:v>
                      </c:pt>
                      <c:pt idx="2">
                        <c:v>Педагогическая целесообразность использования оценочных материалов  (мах 2)</c:v>
                      </c:pt>
                      <c:pt idx="3">
                        <c:v>Наличие оценочных материалов и их соответствие заявленным планируемым результатам ДООП  (мах 2)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Лист1!$V$38:$V$41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AF63-4EFB-BF18-26FB1D17BF45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Лист1!$T$38:$T$41</c15:sqref>
                        </c15:formulaRef>
                      </c:ext>
                    </c:extLst>
                    <c:strCache>
                      <c:ptCount val="4"/>
                      <c:pt idx="0">
                        <c:v>Соответствие форм аттестации заявленному названию ДООП (мах 2)</c:v>
                      </c:pt>
                      <c:pt idx="1">
                        <c:v>Наличие системы отслеживания образовательных результатов  (мах 2)</c:v>
                      </c:pt>
                      <c:pt idx="2">
                        <c:v>Педагогическая целесообразность использования оценочных материалов  (мах 2)</c:v>
                      </c:pt>
                      <c:pt idx="3">
                        <c:v>Наличие оценочных материалов и их соответствие заявленным планируемым результатам ДООП  (мах 2)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Лист1!$W$38:$W$41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AF63-4EFB-BF18-26FB1D17BF45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Лист1!$T$38:$T$41</c15:sqref>
                        </c15:formulaRef>
                      </c:ext>
                    </c:extLst>
                    <c:strCache>
                      <c:ptCount val="4"/>
                      <c:pt idx="0">
                        <c:v>Соответствие форм аттестации заявленному названию ДООП (мах 2)</c:v>
                      </c:pt>
                      <c:pt idx="1">
                        <c:v>Наличие системы отслеживания образовательных результатов  (мах 2)</c:v>
                      </c:pt>
                      <c:pt idx="2">
                        <c:v>Педагогическая целесообразность использования оценочных материалов  (мах 2)</c:v>
                      </c:pt>
                      <c:pt idx="3">
                        <c:v>Наличие оценочных материалов и их соответствие заявленным планируемым результатам ДООП  (мах 2)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Лист1!$X$38:$X$41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AF63-4EFB-BF18-26FB1D17BF45}"/>
                  </c:ext>
                </c:extLst>
              </c15:ser>
            </c15:filteredBarSeries>
            <c15:filteredBarSeries>
              <c15:ser>
                <c:idx val="4"/>
                <c:order val="4"/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Лист1!$T$38:$T$41</c15:sqref>
                        </c15:formulaRef>
                      </c:ext>
                    </c:extLst>
                    <c:strCache>
                      <c:ptCount val="4"/>
                      <c:pt idx="0">
                        <c:v>Соответствие форм аттестации заявленному названию ДООП (мах 2)</c:v>
                      </c:pt>
                      <c:pt idx="1">
                        <c:v>Наличие системы отслеживания образовательных результатов  (мах 2)</c:v>
                      </c:pt>
                      <c:pt idx="2">
                        <c:v>Педагогическая целесообразность использования оценочных материалов  (мах 2)</c:v>
                      </c:pt>
                      <c:pt idx="3">
                        <c:v>Наличие оценочных материалов и их соответствие заявленным планируемым результатам ДООП  (мах 2)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Лист1!$Y$38:$Y$41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AF63-4EFB-BF18-26FB1D17BF45}"/>
                  </c:ext>
                </c:extLst>
              </c15:ser>
            </c15:filteredBarSeries>
            <c15:filteredBarSeries>
              <c15:ser>
                <c:idx val="5"/>
                <c:order val="5"/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Лист1!$T$38:$T$41</c15:sqref>
                        </c15:formulaRef>
                      </c:ext>
                    </c:extLst>
                    <c:strCache>
                      <c:ptCount val="4"/>
                      <c:pt idx="0">
                        <c:v>Соответствие форм аттестации заявленному названию ДООП (мах 2)</c:v>
                      </c:pt>
                      <c:pt idx="1">
                        <c:v>Наличие системы отслеживания образовательных результатов  (мах 2)</c:v>
                      </c:pt>
                      <c:pt idx="2">
                        <c:v>Педагогическая целесообразность использования оценочных материалов  (мах 2)</c:v>
                      </c:pt>
                      <c:pt idx="3">
                        <c:v>Наличие оценочных материалов и их соответствие заявленным планируемым результатам ДООП  (мах 2)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Лист1!$Z$38:$Z$41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AF63-4EFB-BF18-26FB1D17BF45}"/>
                  </c:ext>
                </c:extLst>
              </c15:ser>
            </c15:filteredBarSeries>
            <c15:filteredBarSeries>
              <c15:ser>
                <c:idx val="6"/>
                <c:order val="6"/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Лист1!$T$38:$T$41</c15:sqref>
                        </c15:formulaRef>
                      </c:ext>
                    </c:extLst>
                    <c:strCache>
                      <c:ptCount val="4"/>
                      <c:pt idx="0">
                        <c:v>Соответствие форм аттестации заявленному названию ДООП (мах 2)</c:v>
                      </c:pt>
                      <c:pt idx="1">
                        <c:v>Наличие системы отслеживания образовательных результатов  (мах 2)</c:v>
                      </c:pt>
                      <c:pt idx="2">
                        <c:v>Педагогическая целесообразность использования оценочных материалов  (мах 2)</c:v>
                      </c:pt>
                      <c:pt idx="3">
                        <c:v>Наличие оценочных материалов и их соответствие заявленным планируемым результатам ДООП  (мах 2)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Лист1!$AA$38:$AA$41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AF63-4EFB-BF18-26FB1D17BF45}"/>
                  </c:ext>
                </c:extLst>
              </c15:ser>
            </c15:filteredBarSeries>
          </c:ext>
        </c:extLst>
      </c:barChart>
      <c:catAx>
        <c:axId val="6764249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6432847"/>
        <c:crosses val="autoZero"/>
        <c:auto val="1"/>
        <c:lblAlgn val="ctr"/>
        <c:lblOffset val="100"/>
        <c:noMultiLvlLbl val="0"/>
      </c:catAx>
      <c:valAx>
        <c:axId val="6764328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64249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200" dirty="0">
                <a:solidFill>
                  <a:srgbClr val="FF0000"/>
                </a:solidFill>
              </a:rPr>
              <a:t>Список литературы</a:t>
            </a:r>
            <a:r>
              <a:rPr lang="ru-RU" sz="3200" baseline="0" dirty="0">
                <a:solidFill>
                  <a:srgbClr val="FF0000"/>
                </a:solidFill>
              </a:rPr>
              <a:t> (от 0 до 2, итого 8 баллов)</a:t>
            </a:r>
            <a:endParaRPr lang="ru-RU" sz="32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19092915468899721"/>
          <c:y val="1.37206133092541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12"/>
          <c:order val="12"/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Лист1!$R$49:$R$55</c:f>
              <c:strCache>
                <c:ptCount val="7"/>
                <c:pt idx="0">
                  <c:v>Оформление списка литературы в соответствии с ГОСТ Р 7.0.100-2018 к оформлению библиографических ссылок (мах 2)</c:v>
                </c:pt>
                <c:pt idx="1">
                  <c:v>Наличие актуального списка литературы, рекомендуемой педагогам (мах 1)</c:v>
                </c:pt>
                <c:pt idx="2">
                  <c:v>Наличие актуального списка литературы, рекомендуемой обучающимся (мах 1)</c:v>
                </c:pt>
                <c:pt idx="3">
                  <c:v>Наличие актуального списка литературы, рекомендуемой родителям (мах 1)</c:v>
                </c:pt>
                <c:pt idx="4">
                  <c:v>Наличие интернет-ресурсов (мах 1)</c:v>
                </c:pt>
                <c:pt idx="5">
                  <c:v>Размещение ДООП на сайте ПФДО (мах 1)</c:v>
                </c:pt>
                <c:pt idx="6">
                  <c:v>Размещение ДООП на сайте ОО (мах 1)</c:v>
                </c:pt>
              </c:strCache>
            </c:strRef>
          </c:cat>
          <c:val>
            <c:numRef>
              <c:f>Лист1!$AE$49:$AE$55</c:f>
              <c:numCache>
                <c:formatCode>General</c:formatCode>
                <c:ptCount val="7"/>
                <c:pt idx="0">
                  <c:v>1.25</c:v>
                </c:pt>
                <c:pt idx="1">
                  <c:v>0.5</c:v>
                </c:pt>
                <c:pt idx="2">
                  <c:v>0.4</c:v>
                </c:pt>
                <c:pt idx="3">
                  <c:v>0.1</c:v>
                </c:pt>
                <c:pt idx="4">
                  <c:v>0.3</c:v>
                </c:pt>
                <c:pt idx="5">
                  <c:v>1</c:v>
                </c:pt>
                <c:pt idx="6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BF-4B5D-AE2A-7611F8D6AC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09212751"/>
        <c:axId val="509209839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Лист1!$R$49:$R$55</c15:sqref>
                        </c15:formulaRef>
                      </c:ext>
                    </c:extLst>
                    <c:strCache>
                      <c:ptCount val="7"/>
                      <c:pt idx="0">
                        <c:v>Оформление списка литературы в соответствии с ГОСТ Р 7.0.100-2018 к оформлению библиографических ссылок (мах 2)</c:v>
                      </c:pt>
                      <c:pt idx="1">
                        <c:v>Наличие актуального списка литературы, рекомендуемой педагогам (мах 1)</c:v>
                      </c:pt>
                      <c:pt idx="2">
                        <c:v>Наличие актуального списка литературы, рекомендуемой обучающимся (мах 1)</c:v>
                      </c:pt>
                      <c:pt idx="3">
                        <c:v>Наличие актуального списка литературы, рекомендуемой родителям (мах 1)</c:v>
                      </c:pt>
                      <c:pt idx="4">
                        <c:v>Наличие интернет-ресурсов (мах 1)</c:v>
                      </c:pt>
                      <c:pt idx="5">
                        <c:v>Размещение ДООП на сайте ПФДО (мах 1)</c:v>
                      </c:pt>
                      <c:pt idx="6">
                        <c:v>Размещение ДООП на сайте ОО (мах 1)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Лист1!$S$49:$S$55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97BF-4B5D-AE2A-7611F8D6ACE1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Лист1!$R$49:$R$55</c15:sqref>
                        </c15:formulaRef>
                      </c:ext>
                    </c:extLst>
                    <c:strCache>
                      <c:ptCount val="7"/>
                      <c:pt idx="0">
                        <c:v>Оформление списка литературы в соответствии с ГОСТ Р 7.0.100-2018 к оформлению библиографических ссылок (мах 2)</c:v>
                      </c:pt>
                      <c:pt idx="1">
                        <c:v>Наличие актуального списка литературы, рекомендуемой педагогам (мах 1)</c:v>
                      </c:pt>
                      <c:pt idx="2">
                        <c:v>Наличие актуального списка литературы, рекомендуемой обучающимся (мах 1)</c:v>
                      </c:pt>
                      <c:pt idx="3">
                        <c:v>Наличие актуального списка литературы, рекомендуемой родителям (мах 1)</c:v>
                      </c:pt>
                      <c:pt idx="4">
                        <c:v>Наличие интернет-ресурсов (мах 1)</c:v>
                      </c:pt>
                      <c:pt idx="5">
                        <c:v>Размещение ДООП на сайте ПФДО (мах 1)</c:v>
                      </c:pt>
                      <c:pt idx="6">
                        <c:v>Размещение ДООП на сайте ОО (мах 1)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Лист1!$T$49:$T$55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97BF-4B5D-AE2A-7611F8D6ACE1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Лист1!$R$49:$R$55</c15:sqref>
                        </c15:formulaRef>
                      </c:ext>
                    </c:extLst>
                    <c:strCache>
                      <c:ptCount val="7"/>
                      <c:pt idx="0">
                        <c:v>Оформление списка литературы в соответствии с ГОСТ Р 7.0.100-2018 к оформлению библиографических ссылок (мах 2)</c:v>
                      </c:pt>
                      <c:pt idx="1">
                        <c:v>Наличие актуального списка литературы, рекомендуемой педагогам (мах 1)</c:v>
                      </c:pt>
                      <c:pt idx="2">
                        <c:v>Наличие актуального списка литературы, рекомендуемой обучающимся (мах 1)</c:v>
                      </c:pt>
                      <c:pt idx="3">
                        <c:v>Наличие актуального списка литературы, рекомендуемой родителям (мах 1)</c:v>
                      </c:pt>
                      <c:pt idx="4">
                        <c:v>Наличие интернет-ресурсов (мах 1)</c:v>
                      </c:pt>
                      <c:pt idx="5">
                        <c:v>Размещение ДООП на сайте ПФДО (мах 1)</c:v>
                      </c:pt>
                      <c:pt idx="6">
                        <c:v>Размещение ДООП на сайте ОО (мах 1)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Лист1!$U$49:$U$55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97BF-4B5D-AE2A-7611F8D6ACE1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Лист1!$R$49:$R$55</c15:sqref>
                        </c15:formulaRef>
                      </c:ext>
                    </c:extLst>
                    <c:strCache>
                      <c:ptCount val="7"/>
                      <c:pt idx="0">
                        <c:v>Оформление списка литературы в соответствии с ГОСТ Р 7.0.100-2018 к оформлению библиографических ссылок (мах 2)</c:v>
                      </c:pt>
                      <c:pt idx="1">
                        <c:v>Наличие актуального списка литературы, рекомендуемой педагогам (мах 1)</c:v>
                      </c:pt>
                      <c:pt idx="2">
                        <c:v>Наличие актуального списка литературы, рекомендуемой обучающимся (мах 1)</c:v>
                      </c:pt>
                      <c:pt idx="3">
                        <c:v>Наличие актуального списка литературы, рекомендуемой родителям (мах 1)</c:v>
                      </c:pt>
                      <c:pt idx="4">
                        <c:v>Наличие интернет-ресурсов (мах 1)</c:v>
                      </c:pt>
                      <c:pt idx="5">
                        <c:v>Размещение ДООП на сайте ПФДО (мах 1)</c:v>
                      </c:pt>
                      <c:pt idx="6">
                        <c:v>Размещение ДООП на сайте ОО (мах 1)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Лист1!$V$49:$V$55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97BF-4B5D-AE2A-7611F8D6ACE1}"/>
                  </c:ext>
                </c:extLst>
              </c15:ser>
            </c15:filteredBarSeries>
            <c15:filteredBarSeries>
              <c15:ser>
                <c:idx val="4"/>
                <c:order val="4"/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Лист1!$R$49:$R$55</c15:sqref>
                        </c15:formulaRef>
                      </c:ext>
                    </c:extLst>
                    <c:strCache>
                      <c:ptCount val="7"/>
                      <c:pt idx="0">
                        <c:v>Оформление списка литературы в соответствии с ГОСТ Р 7.0.100-2018 к оформлению библиографических ссылок (мах 2)</c:v>
                      </c:pt>
                      <c:pt idx="1">
                        <c:v>Наличие актуального списка литературы, рекомендуемой педагогам (мах 1)</c:v>
                      </c:pt>
                      <c:pt idx="2">
                        <c:v>Наличие актуального списка литературы, рекомендуемой обучающимся (мах 1)</c:v>
                      </c:pt>
                      <c:pt idx="3">
                        <c:v>Наличие актуального списка литературы, рекомендуемой родителям (мах 1)</c:v>
                      </c:pt>
                      <c:pt idx="4">
                        <c:v>Наличие интернет-ресурсов (мах 1)</c:v>
                      </c:pt>
                      <c:pt idx="5">
                        <c:v>Размещение ДООП на сайте ПФДО (мах 1)</c:v>
                      </c:pt>
                      <c:pt idx="6">
                        <c:v>Размещение ДООП на сайте ОО (мах 1)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Лист1!$W$49:$W$55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97BF-4B5D-AE2A-7611F8D6ACE1}"/>
                  </c:ext>
                </c:extLst>
              </c15:ser>
            </c15:filteredBarSeries>
            <c15:filteredBarSeries>
              <c15:ser>
                <c:idx val="5"/>
                <c:order val="5"/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Лист1!$R$49:$R$55</c15:sqref>
                        </c15:formulaRef>
                      </c:ext>
                    </c:extLst>
                    <c:strCache>
                      <c:ptCount val="7"/>
                      <c:pt idx="0">
                        <c:v>Оформление списка литературы в соответствии с ГОСТ Р 7.0.100-2018 к оформлению библиографических ссылок (мах 2)</c:v>
                      </c:pt>
                      <c:pt idx="1">
                        <c:v>Наличие актуального списка литературы, рекомендуемой педагогам (мах 1)</c:v>
                      </c:pt>
                      <c:pt idx="2">
                        <c:v>Наличие актуального списка литературы, рекомендуемой обучающимся (мах 1)</c:v>
                      </c:pt>
                      <c:pt idx="3">
                        <c:v>Наличие актуального списка литературы, рекомендуемой родителям (мах 1)</c:v>
                      </c:pt>
                      <c:pt idx="4">
                        <c:v>Наличие интернет-ресурсов (мах 1)</c:v>
                      </c:pt>
                      <c:pt idx="5">
                        <c:v>Размещение ДООП на сайте ПФДО (мах 1)</c:v>
                      </c:pt>
                      <c:pt idx="6">
                        <c:v>Размещение ДООП на сайте ОО (мах 1)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Лист1!$X$49:$X$55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97BF-4B5D-AE2A-7611F8D6ACE1}"/>
                  </c:ext>
                </c:extLst>
              </c15:ser>
            </c15:filteredBarSeries>
            <c15:filteredBarSeries>
              <c15:ser>
                <c:idx val="6"/>
                <c:order val="6"/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Лист1!$R$49:$R$55</c15:sqref>
                        </c15:formulaRef>
                      </c:ext>
                    </c:extLst>
                    <c:strCache>
                      <c:ptCount val="7"/>
                      <c:pt idx="0">
                        <c:v>Оформление списка литературы в соответствии с ГОСТ Р 7.0.100-2018 к оформлению библиографических ссылок (мах 2)</c:v>
                      </c:pt>
                      <c:pt idx="1">
                        <c:v>Наличие актуального списка литературы, рекомендуемой педагогам (мах 1)</c:v>
                      </c:pt>
                      <c:pt idx="2">
                        <c:v>Наличие актуального списка литературы, рекомендуемой обучающимся (мах 1)</c:v>
                      </c:pt>
                      <c:pt idx="3">
                        <c:v>Наличие актуального списка литературы, рекомендуемой родителям (мах 1)</c:v>
                      </c:pt>
                      <c:pt idx="4">
                        <c:v>Наличие интернет-ресурсов (мах 1)</c:v>
                      </c:pt>
                      <c:pt idx="5">
                        <c:v>Размещение ДООП на сайте ПФДО (мах 1)</c:v>
                      </c:pt>
                      <c:pt idx="6">
                        <c:v>Размещение ДООП на сайте ОО (мах 1)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Лист1!$Y$49:$Y$55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97BF-4B5D-AE2A-7611F8D6ACE1}"/>
                  </c:ext>
                </c:extLst>
              </c15:ser>
            </c15:filteredBarSeries>
            <c15:filteredBarSeries>
              <c15:ser>
                <c:idx val="7"/>
                <c:order val="7"/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Лист1!$R$49:$R$55</c15:sqref>
                        </c15:formulaRef>
                      </c:ext>
                    </c:extLst>
                    <c:strCache>
                      <c:ptCount val="7"/>
                      <c:pt idx="0">
                        <c:v>Оформление списка литературы в соответствии с ГОСТ Р 7.0.100-2018 к оформлению библиографических ссылок (мах 2)</c:v>
                      </c:pt>
                      <c:pt idx="1">
                        <c:v>Наличие актуального списка литературы, рекомендуемой педагогам (мах 1)</c:v>
                      </c:pt>
                      <c:pt idx="2">
                        <c:v>Наличие актуального списка литературы, рекомендуемой обучающимся (мах 1)</c:v>
                      </c:pt>
                      <c:pt idx="3">
                        <c:v>Наличие актуального списка литературы, рекомендуемой родителям (мах 1)</c:v>
                      </c:pt>
                      <c:pt idx="4">
                        <c:v>Наличие интернет-ресурсов (мах 1)</c:v>
                      </c:pt>
                      <c:pt idx="5">
                        <c:v>Размещение ДООП на сайте ПФДО (мах 1)</c:v>
                      </c:pt>
                      <c:pt idx="6">
                        <c:v>Размещение ДООП на сайте ОО (мах 1)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Лист1!$Z$49:$Z$55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97BF-4B5D-AE2A-7611F8D6ACE1}"/>
                  </c:ext>
                </c:extLst>
              </c15:ser>
            </c15:filteredBarSeries>
            <c15:filteredBarSeries>
              <c15:ser>
                <c:idx val="8"/>
                <c:order val="8"/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Лист1!$R$49:$R$55</c15:sqref>
                        </c15:formulaRef>
                      </c:ext>
                    </c:extLst>
                    <c:strCache>
                      <c:ptCount val="7"/>
                      <c:pt idx="0">
                        <c:v>Оформление списка литературы в соответствии с ГОСТ Р 7.0.100-2018 к оформлению библиографических ссылок (мах 2)</c:v>
                      </c:pt>
                      <c:pt idx="1">
                        <c:v>Наличие актуального списка литературы, рекомендуемой педагогам (мах 1)</c:v>
                      </c:pt>
                      <c:pt idx="2">
                        <c:v>Наличие актуального списка литературы, рекомендуемой обучающимся (мах 1)</c:v>
                      </c:pt>
                      <c:pt idx="3">
                        <c:v>Наличие актуального списка литературы, рекомендуемой родителям (мах 1)</c:v>
                      </c:pt>
                      <c:pt idx="4">
                        <c:v>Наличие интернет-ресурсов (мах 1)</c:v>
                      </c:pt>
                      <c:pt idx="5">
                        <c:v>Размещение ДООП на сайте ПФДО (мах 1)</c:v>
                      </c:pt>
                      <c:pt idx="6">
                        <c:v>Размещение ДООП на сайте ОО (мах 1)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Лист1!$AA$49:$AA$55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97BF-4B5D-AE2A-7611F8D6ACE1}"/>
                  </c:ext>
                </c:extLst>
              </c15:ser>
            </c15:filteredBarSeries>
            <c15:filteredBarSeries>
              <c15:ser>
                <c:idx val="9"/>
                <c:order val="9"/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Лист1!$R$49:$R$55</c15:sqref>
                        </c15:formulaRef>
                      </c:ext>
                    </c:extLst>
                    <c:strCache>
                      <c:ptCount val="7"/>
                      <c:pt idx="0">
                        <c:v>Оформление списка литературы в соответствии с ГОСТ Р 7.0.100-2018 к оформлению библиографических ссылок (мах 2)</c:v>
                      </c:pt>
                      <c:pt idx="1">
                        <c:v>Наличие актуального списка литературы, рекомендуемой педагогам (мах 1)</c:v>
                      </c:pt>
                      <c:pt idx="2">
                        <c:v>Наличие актуального списка литературы, рекомендуемой обучающимся (мах 1)</c:v>
                      </c:pt>
                      <c:pt idx="3">
                        <c:v>Наличие актуального списка литературы, рекомендуемой родителям (мах 1)</c:v>
                      </c:pt>
                      <c:pt idx="4">
                        <c:v>Наличие интернет-ресурсов (мах 1)</c:v>
                      </c:pt>
                      <c:pt idx="5">
                        <c:v>Размещение ДООП на сайте ПФДО (мах 1)</c:v>
                      </c:pt>
                      <c:pt idx="6">
                        <c:v>Размещение ДООП на сайте ОО (мах 1)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Лист1!$AB$49:$AB$55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97BF-4B5D-AE2A-7611F8D6ACE1}"/>
                  </c:ext>
                </c:extLst>
              </c15:ser>
            </c15:filteredBarSeries>
            <c15:filteredBarSeries>
              <c15:ser>
                <c:idx val="10"/>
                <c:order val="10"/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Лист1!$R$49:$R$55</c15:sqref>
                        </c15:formulaRef>
                      </c:ext>
                    </c:extLst>
                    <c:strCache>
                      <c:ptCount val="7"/>
                      <c:pt idx="0">
                        <c:v>Оформление списка литературы в соответствии с ГОСТ Р 7.0.100-2018 к оформлению библиографических ссылок (мах 2)</c:v>
                      </c:pt>
                      <c:pt idx="1">
                        <c:v>Наличие актуального списка литературы, рекомендуемой педагогам (мах 1)</c:v>
                      </c:pt>
                      <c:pt idx="2">
                        <c:v>Наличие актуального списка литературы, рекомендуемой обучающимся (мах 1)</c:v>
                      </c:pt>
                      <c:pt idx="3">
                        <c:v>Наличие актуального списка литературы, рекомендуемой родителям (мах 1)</c:v>
                      </c:pt>
                      <c:pt idx="4">
                        <c:v>Наличие интернет-ресурсов (мах 1)</c:v>
                      </c:pt>
                      <c:pt idx="5">
                        <c:v>Размещение ДООП на сайте ПФДО (мах 1)</c:v>
                      </c:pt>
                      <c:pt idx="6">
                        <c:v>Размещение ДООП на сайте ОО (мах 1)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Лист1!$AC$49:$AC$55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97BF-4B5D-AE2A-7611F8D6ACE1}"/>
                  </c:ext>
                </c:extLst>
              </c15:ser>
            </c15:filteredBarSeries>
            <c15:filteredBarSeries>
              <c15:ser>
                <c:idx val="11"/>
                <c:order val="11"/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Лист1!$R$49:$R$55</c15:sqref>
                        </c15:formulaRef>
                      </c:ext>
                    </c:extLst>
                    <c:strCache>
                      <c:ptCount val="7"/>
                      <c:pt idx="0">
                        <c:v>Оформление списка литературы в соответствии с ГОСТ Р 7.0.100-2018 к оформлению библиографических ссылок (мах 2)</c:v>
                      </c:pt>
                      <c:pt idx="1">
                        <c:v>Наличие актуального списка литературы, рекомендуемой педагогам (мах 1)</c:v>
                      </c:pt>
                      <c:pt idx="2">
                        <c:v>Наличие актуального списка литературы, рекомендуемой обучающимся (мах 1)</c:v>
                      </c:pt>
                      <c:pt idx="3">
                        <c:v>Наличие актуального списка литературы, рекомендуемой родителям (мах 1)</c:v>
                      </c:pt>
                      <c:pt idx="4">
                        <c:v>Наличие интернет-ресурсов (мах 1)</c:v>
                      </c:pt>
                      <c:pt idx="5">
                        <c:v>Размещение ДООП на сайте ПФДО (мах 1)</c:v>
                      </c:pt>
                      <c:pt idx="6">
                        <c:v>Размещение ДООП на сайте ОО (мах 1)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Лист1!$AD$49:$AD$55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97BF-4B5D-AE2A-7611F8D6ACE1}"/>
                  </c:ext>
                </c:extLst>
              </c15:ser>
            </c15:filteredBarSeries>
          </c:ext>
        </c:extLst>
      </c:barChart>
      <c:catAx>
        <c:axId val="5092127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9209839"/>
        <c:crosses val="autoZero"/>
        <c:auto val="1"/>
        <c:lblAlgn val="ctr"/>
        <c:lblOffset val="100"/>
        <c:noMultiLvlLbl val="0"/>
      </c:catAx>
      <c:valAx>
        <c:axId val="5092098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9212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>
                <a:solidFill>
                  <a:srgbClr val="FF0000"/>
                </a:solidFill>
                <a:latin typeface="+mj-lt"/>
              </a:rPr>
              <a:t>Сведения о результативности реализации ДООП </a:t>
            </a:r>
          </a:p>
          <a:p>
            <a:pPr>
              <a:defRPr/>
            </a:pPr>
            <a:r>
              <a:rPr lang="ru-RU" sz="2800" dirty="0">
                <a:solidFill>
                  <a:srgbClr val="FF0000"/>
                </a:solidFill>
                <a:latin typeface="+mj-lt"/>
              </a:rPr>
              <a:t>(от 0 до 3, итого 6 баллов)</a:t>
            </a:r>
          </a:p>
        </c:rich>
      </c:tx>
      <c:layout>
        <c:manualLayout>
          <c:xMode val="edge"/>
          <c:yMode val="edge"/>
          <c:x val="0.13467617901265527"/>
          <c:y val="1.06418939018260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20"/>
          <c:order val="20"/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Лист1!$AK$56:$AK$58</c:f>
              <c:strCache>
                <c:ptCount val="3"/>
                <c:pt idx="0">
                  <c:v>Достижения обучающихся по профилю ДООП (Копии грамот и дипломов международного, всероссийского, регионального уровней (не более 5-ти наиболее значимых за последние 3 учебных года)</c:v>
                </c:pt>
                <c:pt idx="1">
                  <c:v>Наличие внешней рецензии на ДООП (Основание: заверенная копия (при наличии))</c:v>
                </c:pt>
                <c:pt idx="2">
                  <c:v>Отзыв от родительской общественности (Оценка реализации ДООП на портале ПФДО через личный кабинет родителей)</c:v>
                </c:pt>
              </c:strCache>
            </c:strRef>
          </c:cat>
          <c:val>
            <c:numRef>
              <c:f>Лист1!$BF$56:$BF$58</c:f>
              <c:numCache>
                <c:formatCode>General</c:formatCode>
                <c:ptCount val="3"/>
                <c:pt idx="0">
                  <c:v>0.67</c:v>
                </c:pt>
                <c:pt idx="1">
                  <c:v>0.2</c:v>
                </c:pt>
                <c:pt idx="2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6A-4BBB-9424-10FA30F027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76438671"/>
        <c:axId val="676435759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Лист1!$AK$56:$AK$58</c15:sqref>
                        </c15:formulaRef>
                      </c:ext>
                    </c:extLst>
                    <c:strCache>
                      <c:ptCount val="3"/>
                      <c:pt idx="0">
                        <c:v>Достижения обучающихся по профилю ДООП (Копии грамот и дипломов международного, всероссийского, регионального уровней (не более 5-ти наиболее значимых за последние 3 учебных года)</c:v>
                      </c:pt>
                      <c:pt idx="1">
                        <c:v>Наличие внешней рецензии на ДООП (Основание: заверенная копия (при наличии))</c:v>
                      </c:pt>
                      <c:pt idx="2">
                        <c:v>Отзыв от родительской общественности (Оценка реализации ДООП на портале ПФДО через личный кабинет родителей)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Лист1!$AL$56:$AL$58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8B6A-4BBB-9424-10FA30F02727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Лист1!$AK$56:$AK$58</c15:sqref>
                        </c15:formulaRef>
                      </c:ext>
                    </c:extLst>
                    <c:strCache>
                      <c:ptCount val="3"/>
                      <c:pt idx="0">
                        <c:v>Достижения обучающихся по профилю ДООП (Копии грамот и дипломов международного, всероссийского, регионального уровней (не более 5-ти наиболее значимых за последние 3 учебных года)</c:v>
                      </c:pt>
                      <c:pt idx="1">
                        <c:v>Наличие внешней рецензии на ДООП (Основание: заверенная копия (при наличии))</c:v>
                      </c:pt>
                      <c:pt idx="2">
                        <c:v>Отзыв от родительской общественности (Оценка реализации ДООП на портале ПФДО через личный кабинет родителей)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Лист1!$AM$56:$AM$58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8B6A-4BBB-9424-10FA30F02727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Лист1!$AK$56:$AK$58</c15:sqref>
                        </c15:formulaRef>
                      </c:ext>
                    </c:extLst>
                    <c:strCache>
                      <c:ptCount val="3"/>
                      <c:pt idx="0">
                        <c:v>Достижения обучающихся по профилю ДООП (Копии грамот и дипломов международного, всероссийского, регионального уровней (не более 5-ти наиболее значимых за последние 3 учебных года)</c:v>
                      </c:pt>
                      <c:pt idx="1">
                        <c:v>Наличие внешней рецензии на ДООП (Основание: заверенная копия (при наличии))</c:v>
                      </c:pt>
                      <c:pt idx="2">
                        <c:v>Отзыв от родительской общественности (Оценка реализации ДООП на портале ПФДО через личный кабинет родителей)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Лист1!$AN$56:$AN$58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8B6A-4BBB-9424-10FA30F02727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Лист1!$AK$56:$AK$58</c15:sqref>
                        </c15:formulaRef>
                      </c:ext>
                    </c:extLst>
                    <c:strCache>
                      <c:ptCount val="3"/>
                      <c:pt idx="0">
                        <c:v>Достижения обучающихся по профилю ДООП (Копии грамот и дипломов международного, всероссийского, регионального уровней (не более 5-ти наиболее значимых за последние 3 учебных года)</c:v>
                      </c:pt>
                      <c:pt idx="1">
                        <c:v>Наличие внешней рецензии на ДООП (Основание: заверенная копия (при наличии))</c:v>
                      </c:pt>
                      <c:pt idx="2">
                        <c:v>Отзыв от родительской общественности (Оценка реализации ДООП на портале ПФДО через личный кабинет родителей)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Лист1!$AO$56:$AO$58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8B6A-4BBB-9424-10FA30F02727}"/>
                  </c:ext>
                </c:extLst>
              </c15:ser>
            </c15:filteredBarSeries>
            <c15:filteredBarSeries>
              <c15:ser>
                <c:idx val="4"/>
                <c:order val="4"/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Лист1!$AK$56:$AK$58</c15:sqref>
                        </c15:formulaRef>
                      </c:ext>
                    </c:extLst>
                    <c:strCache>
                      <c:ptCount val="3"/>
                      <c:pt idx="0">
                        <c:v>Достижения обучающихся по профилю ДООП (Копии грамот и дипломов международного, всероссийского, регионального уровней (не более 5-ти наиболее значимых за последние 3 учебных года)</c:v>
                      </c:pt>
                      <c:pt idx="1">
                        <c:v>Наличие внешней рецензии на ДООП (Основание: заверенная копия (при наличии))</c:v>
                      </c:pt>
                      <c:pt idx="2">
                        <c:v>Отзыв от родительской общественности (Оценка реализации ДООП на портале ПФДО через личный кабинет родителей)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Лист1!$AP$56:$AP$58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8B6A-4BBB-9424-10FA30F02727}"/>
                  </c:ext>
                </c:extLst>
              </c15:ser>
            </c15:filteredBarSeries>
            <c15:filteredBarSeries>
              <c15:ser>
                <c:idx val="5"/>
                <c:order val="5"/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Лист1!$AK$56:$AK$58</c15:sqref>
                        </c15:formulaRef>
                      </c:ext>
                    </c:extLst>
                    <c:strCache>
                      <c:ptCount val="3"/>
                      <c:pt idx="0">
                        <c:v>Достижения обучающихся по профилю ДООП (Копии грамот и дипломов международного, всероссийского, регионального уровней (не более 5-ти наиболее значимых за последние 3 учебных года)</c:v>
                      </c:pt>
                      <c:pt idx="1">
                        <c:v>Наличие внешней рецензии на ДООП (Основание: заверенная копия (при наличии))</c:v>
                      </c:pt>
                      <c:pt idx="2">
                        <c:v>Отзыв от родительской общественности (Оценка реализации ДООП на портале ПФДО через личный кабинет родителей)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Лист1!$AQ$56:$AQ$58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8B6A-4BBB-9424-10FA30F02727}"/>
                  </c:ext>
                </c:extLst>
              </c15:ser>
            </c15:filteredBarSeries>
            <c15:filteredBarSeries>
              <c15:ser>
                <c:idx val="6"/>
                <c:order val="6"/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Лист1!$AK$56:$AK$58</c15:sqref>
                        </c15:formulaRef>
                      </c:ext>
                    </c:extLst>
                    <c:strCache>
                      <c:ptCount val="3"/>
                      <c:pt idx="0">
                        <c:v>Достижения обучающихся по профилю ДООП (Копии грамот и дипломов международного, всероссийского, регионального уровней (не более 5-ти наиболее значимых за последние 3 учебных года)</c:v>
                      </c:pt>
                      <c:pt idx="1">
                        <c:v>Наличие внешней рецензии на ДООП (Основание: заверенная копия (при наличии))</c:v>
                      </c:pt>
                      <c:pt idx="2">
                        <c:v>Отзыв от родительской общественности (Оценка реализации ДООП на портале ПФДО через личный кабинет родителей)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Лист1!$AR$56:$AR$58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8B6A-4BBB-9424-10FA30F02727}"/>
                  </c:ext>
                </c:extLst>
              </c15:ser>
            </c15:filteredBarSeries>
            <c15:filteredBarSeries>
              <c15:ser>
                <c:idx val="7"/>
                <c:order val="7"/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Лист1!$AK$56:$AK$58</c15:sqref>
                        </c15:formulaRef>
                      </c:ext>
                    </c:extLst>
                    <c:strCache>
                      <c:ptCount val="3"/>
                      <c:pt idx="0">
                        <c:v>Достижения обучающихся по профилю ДООП (Копии грамот и дипломов международного, всероссийского, регионального уровней (не более 5-ти наиболее значимых за последние 3 учебных года)</c:v>
                      </c:pt>
                      <c:pt idx="1">
                        <c:v>Наличие внешней рецензии на ДООП (Основание: заверенная копия (при наличии))</c:v>
                      </c:pt>
                      <c:pt idx="2">
                        <c:v>Отзыв от родительской общественности (Оценка реализации ДООП на портале ПФДО через личный кабинет родителей)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Лист1!$AS$56:$AS$58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8B6A-4BBB-9424-10FA30F02727}"/>
                  </c:ext>
                </c:extLst>
              </c15:ser>
            </c15:filteredBarSeries>
            <c15:filteredBarSeries>
              <c15:ser>
                <c:idx val="8"/>
                <c:order val="8"/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Лист1!$AK$56:$AK$58</c15:sqref>
                        </c15:formulaRef>
                      </c:ext>
                    </c:extLst>
                    <c:strCache>
                      <c:ptCount val="3"/>
                      <c:pt idx="0">
                        <c:v>Достижения обучающихся по профилю ДООП (Копии грамот и дипломов международного, всероссийского, регионального уровней (не более 5-ти наиболее значимых за последние 3 учебных года)</c:v>
                      </c:pt>
                      <c:pt idx="1">
                        <c:v>Наличие внешней рецензии на ДООП (Основание: заверенная копия (при наличии))</c:v>
                      </c:pt>
                      <c:pt idx="2">
                        <c:v>Отзыв от родительской общественности (Оценка реализации ДООП на портале ПФДО через личный кабинет родителей)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Лист1!$AT$56:$AT$58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8B6A-4BBB-9424-10FA30F02727}"/>
                  </c:ext>
                </c:extLst>
              </c15:ser>
            </c15:filteredBarSeries>
            <c15:filteredBarSeries>
              <c15:ser>
                <c:idx val="9"/>
                <c:order val="9"/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Лист1!$AK$56:$AK$58</c15:sqref>
                        </c15:formulaRef>
                      </c:ext>
                    </c:extLst>
                    <c:strCache>
                      <c:ptCount val="3"/>
                      <c:pt idx="0">
                        <c:v>Достижения обучающихся по профилю ДООП (Копии грамот и дипломов международного, всероссийского, регионального уровней (не более 5-ти наиболее значимых за последние 3 учебных года)</c:v>
                      </c:pt>
                      <c:pt idx="1">
                        <c:v>Наличие внешней рецензии на ДООП (Основание: заверенная копия (при наличии))</c:v>
                      </c:pt>
                      <c:pt idx="2">
                        <c:v>Отзыв от родительской общественности (Оценка реализации ДООП на портале ПФДО через личный кабинет родителей)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Лист1!$AU$56:$AU$58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8B6A-4BBB-9424-10FA30F02727}"/>
                  </c:ext>
                </c:extLst>
              </c15:ser>
            </c15:filteredBarSeries>
            <c15:filteredBarSeries>
              <c15:ser>
                <c:idx val="10"/>
                <c:order val="10"/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Лист1!$AK$56:$AK$58</c15:sqref>
                        </c15:formulaRef>
                      </c:ext>
                    </c:extLst>
                    <c:strCache>
                      <c:ptCount val="3"/>
                      <c:pt idx="0">
                        <c:v>Достижения обучающихся по профилю ДООП (Копии грамот и дипломов международного, всероссийского, регионального уровней (не более 5-ти наиболее значимых за последние 3 учебных года)</c:v>
                      </c:pt>
                      <c:pt idx="1">
                        <c:v>Наличие внешней рецензии на ДООП (Основание: заверенная копия (при наличии))</c:v>
                      </c:pt>
                      <c:pt idx="2">
                        <c:v>Отзыв от родительской общественности (Оценка реализации ДООП на портале ПФДО через личный кабинет родителей)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Лист1!$AV$56:$AV$58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8B6A-4BBB-9424-10FA30F02727}"/>
                  </c:ext>
                </c:extLst>
              </c15:ser>
            </c15:filteredBarSeries>
            <c15:filteredBarSeries>
              <c15:ser>
                <c:idx val="11"/>
                <c:order val="11"/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Лист1!$AK$56:$AK$58</c15:sqref>
                        </c15:formulaRef>
                      </c:ext>
                    </c:extLst>
                    <c:strCache>
                      <c:ptCount val="3"/>
                      <c:pt idx="0">
                        <c:v>Достижения обучающихся по профилю ДООП (Копии грамот и дипломов международного, всероссийского, регионального уровней (не более 5-ти наиболее значимых за последние 3 учебных года)</c:v>
                      </c:pt>
                      <c:pt idx="1">
                        <c:v>Наличие внешней рецензии на ДООП (Основание: заверенная копия (при наличии))</c:v>
                      </c:pt>
                      <c:pt idx="2">
                        <c:v>Отзыв от родительской общественности (Оценка реализации ДООП на портале ПФДО через личный кабинет родителей)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Лист1!$AW$56:$AW$58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8B6A-4BBB-9424-10FA30F02727}"/>
                  </c:ext>
                </c:extLst>
              </c15:ser>
            </c15:filteredBarSeries>
            <c15:filteredBarSeries>
              <c15:ser>
                <c:idx val="12"/>
                <c:order val="12"/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Лист1!$AK$56:$AK$58</c15:sqref>
                        </c15:formulaRef>
                      </c:ext>
                    </c:extLst>
                    <c:strCache>
                      <c:ptCount val="3"/>
                      <c:pt idx="0">
                        <c:v>Достижения обучающихся по профилю ДООП (Копии грамот и дипломов международного, всероссийского, регионального уровней (не более 5-ти наиболее значимых за последние 3 учебных года)</c:v>
                      </c:pt>
                      <c:pt idx="1">
                        <c:v>Наличие внешней рецензии на ДООП (Основание: заверенная копия (при наличии))</c:v>
                      </c:pt>
                      <c:pt idx="2">
                        <c:v>Отзыв от родительской общественности (Оценка реализации ДООП на портале ПФДО через личный кабинет родителей)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Лист1!$AX$56:$AX$58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8B6A-4BBB-9424-10FA30F02727}"/>
                  </c:ext>
                </c:extLst>
              </c15:ser>
            </c15:filteredBarSeries>
            <c15:filteredBarSeries>
              <c15:ser>
                <c:idx val="13"/>
                <c:order val="13"/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Лист1!$AK$56:$AK$58</c15:sqref>
                        </c15:formulaRef>
                      </c:ext>
                    </c:extLst>
                    <c:strCache>
                      <c:ptCount val="3"/>
                      <c:pt idx="0">
                        <c:v>Достижения обучающихся по профилю ДООП (Копии грамот и дипломов международного, всероссийского, регионального уровней (не более 5-ти наиболее значимых за последние 3 учебных года)</c:v>
                      </c:pt>
                      <c:pt idx="1">
                        <c:v>Наличие внешней рецензии на ДООП (Основание: заверенная копия (при наличии))</c:v>
                      </c:pt>
                      <c:pt idx="2">
                        <c:v>Отзыв от родительской общественности (Оценка реализации ДООП на портале ПФДО через личный кабинет родителей)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Лист1!$AY$56:$AY$58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8B6A-4BBB-9424-10FA30F02727}"/>
                  </c:ext>
                </c:extLst>
              </c15:ser>
            </c15:filteredBarSeries>
            <c15:filteredBarSeries>
              <c15:ser>
                <c:idx val="14"/>
                <c:order val="14"/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Лист1!$AK$56:$AK$58</c15:sqref>
                        </c15:formulaRef>
                      </c:ext>
                    </c:extLst>
                    <c:strCache>
                      <c:ptCount val="3"/>
                      <c:pt idx="0">
                        <c:v>Достижения обучающихся по профилю ДООП (Копии грамот и дипломов международного, всероссийского, регионального уровней (не более 5-ти наиболее значимых за последние 3 учебных года)</c:v>
                      </c:pt>
                      <c:pt idx="1">
                        <c:v>Наличие внешней рецензии на ДООП (Основание: заверенная копия (при наличии))</c:v>
                      </c:pt>
                      <c:pt idx="2">
                        <c:v>Отзыв от родительской общественности (Оценка реализации ДООП на портале ПФДО через личный кабинет родителей)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Лист1!$AZ$56:$AZ$58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8B6A-4BBB-9424-10FA30F02727}"/>
                  </c:ext>
                </c:extLst>
              </c15:ser>
            </c15:filteredBarSeries>
            <c15:filteredBarSeries>
              <c15:ser>
                <c:idx val="15"/>
                <c:order val="15"/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Лист1!$AK$56:$AK$58</c15:sqref>
                        </c15:formulaRef>
                      </c:ext>
                    </c:extLst>
                    <c:strCache>
                      <c:ptCount val="3"/>
                      <c:pt idx="0">
                        <c:v>Достижения обучающихся по профилю ДООП (Копии грамот и дипломов международного, всероссийского, регионального уровней (не более 5-ти наиболее значимых за последние 3 учебных года)</c:v>
                      </c:pt>
                      <c:pt idx="1">
                        <c:v>Наличие внешней рецензии на ДООП (Основание: заверенная копия (при наличии))</c:v>
                      </c:pt>
                      <c:pt idx="2">
                        <c:v>Отзыв от родительской общественности (Оценка реализации ДООП на портале ПФДО через личный кабинет родителей)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Лист1!$BA$56:$BA$58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8B6A-4BBB-9424-10FA30F02727}"/>
                  </c:ext>
                </c:extLst>
              </c15:ser>
            </c15:filteredBarSeries>
            <c15:filteredBarSeries>
              <c15:ser>
                <c:idx val="16"/>
                <c:order val="16"/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Лист1!$AK$56:$AK$58</c15:sqref>
                        </c15:formulaRef>
                      </c:ext>
                    </c:extLst>
                    <c:strCache>
                      <c:ptCount val="3"/>
                      <c:pt idx="0">
                        <c:v>Достижения обучающихся по профилю ДООП (Копии грамот и дипломов международного, всероссийского, регионального уровней (не более 5-ти наиболее значимых за последние 3 учебных года)</c:v>
                      </c:pt>
                      <c:pt idx="1">
                        <c:v>Наличие внешней рецензии на ДООП (Основание: заверенная копия (при наличии))</c:v>
                      </c:pt>
                      <c:pt idx="2">
                        <c:v>Отзыв от родительской общественности (Оценка реализации ДООП на портале ПФДО через личный кабинет родителей)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Лист1!$BB$56:$BB$58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8B6A-4BBB-9424-10FA30F02727}"/>
                  </c:ext>
                </c:extLst>
              </c15:ser>
            </c15:filteredBarSeries>
            <c15:filteredBarSeries>
              <c15:ser>
                <c:idx val="17"/>
                <c:order val="17"/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Лист1!$AK$56:$AK$58</c15:sqref>
                        </c15:formulaRef>
                      </c:ext>
                    </c:extLst>
                    <c:strCache>
                      <c:ptCount val="3"/>
                      <c:pt idx="0">
                        <c:v>Достижения обучающихся по профилю ДООП (Копии грамот и дипломов международного, всероссийского, регионального уровней (не более 5-ти наиболее значимых за последние 3 учебных года)</c:v>
                      </c:pt>
                      <c:pt idx="1">
                        <c:v>Наличие внешней рецензии на ДООП (Основание: заверенная копия (при наличии))</c:v>
                      </c:pt>
                      <c:pt idx="2">
                        <c:v>Отзыв от родительской общественности (Оценка реализации ДООП на портале ПФДО через личный кабинет родителей)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Лист1!$BC$56:$BC$58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8B6A-4BBB-9424-10FA30F02727}"/>
                  </c:ext>
                </c:extLst>
              </c15:ser>
            </c15:filteredBarSeries>
            <c15:filteredBarSeries>
              <c15:ser>
                <c:idx val="18"/>
                <c:order val="18"/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Лист1!$AK$56:$AK$58</c15:sqref>
                        </c15:formulaRef>
                      </c:ext>
                    </c:extLst>
                    <c:strCache>
                      <c:ptCount val="3"/>
                      <c:pt idx="0">
                        <c:v>Достижения обучающихся по профилю ДООП (Копии грамот и дипломов международного, всероссийского, регионального уровней (не более 5-ти наиболее значимых за последние 3 учебных года)</c:v>
                      </c:pt>
                      <c:pt idx="1">
                        <c:v>Наличие внешней рецензии на ДООП (Основание: заверенная копия (при наличии))</c:v>
                      </c:pt>
                      <c:pt idx="2">
                        <c:v>Отзыв от родительской общественности (Оценка реализации ДООП на портале ПФДО через личный кабинет родителей)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Лист1!$BD$56:$BD$58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8B6A-4BBB-9424-10FA30F02727}"/>
                  </c:ext>
                </c:extLst>
              </c15:ser>
            </c15:filteredBarSeries>
            <c15:filteredBarSeries>
              <c15:ser>
                <c:idx val="19"/>
                <c:order val="19"/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Лист1!$AK$56:$AK$58</c15:sqref>
                        </c15:formulaRef>
                      </c:ext>
                    </c:extLst>
                    <c:strCache>
                      <c:ptCount val="3"/>
                      <c:pt idx="0">
                        <c:v>Достижения обучающихся по профилю ДООП (Копии грамот и дипломов международного, всероссийского, регионального уровней (не более 5-ти наиболее значимых за последние 3 учебных года)</c:v>
                      </c:pt>
                      <c:pt idx="1">
                        <c:v>Наличие внешней рецензии на ДООП (Основание: заверенная копия (при наличии))</c:v>
                      </c:pt>
                      <c:pt idx="2">
                        <c:v>Отзыв от родительской общественности (Оценка реализации ДООП на портале ПФДО через личный кабинет родителей)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Лист1!$BE$56:$BE$58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8B6A-4BBB-9424-10FA30F02727}"/>
                  </c:ext>
                </c:extLst>
              </c15:ser>
            </c15:filteredBarSeries>
          </c:ext>
        </c:extLst>
      </c:barChart>
      <c:catAx>
        <c:axId val="6764386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6435759"/>
        <c:crosses val="autoZero"/>
        <c:auto val="1"/>
        <c:lblAlgn val="ctr"/>
        <c:lblOffset val="100"/>
        <c:noMultiLvlLbl val="0"/>
      </c:catAx>
      <c:valAx>
        <c:axId val="6764357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6438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013478608857959"/>
          <c:y val="0.17147214037984204"/>
          <c:w val="0.57686080817400553"/>
          <c:h val="0.62514419557530498"/>
        </c:manualLayout>
      </c:layout>
      <c:doughnut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Лист1!$C$41:$E$41</c:f>
              <c:strCache>
                <c:ptCount val="3"/>
                <c:pt idx="0">
                  <c:v>УДО 1     ДООП 3</c:v>
                </c:pt>
                <c:pt idx="1">
                  <c:v>СОШ 5     ДООП 11</c:v>
                </c:pt>
                <c:pt idx="2">
                  <c:v>МАДОУ 6    ДООП 7</c:v>
                </c:pt>
              </c:strCache>
            </c:strRef>
          </c:cat>
          <c:val>
            <c:numRef>
              <c:f>Лист1!$C$42:$E$42</c:f>
              <c:numCache>
                <c:formatCode>General</c:formatCode>
                <c:ptCount val="3"/>
                <c:pt idx="0">
                  <c:v>1</c:v>
                </c:pt>
                <c:pt idx="1">
                  <c:v>5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91-4F8F-8EE4-9011CD4B550E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Лист1!$C$41:$E$41</c:f>
              <c:strCache>
                <c:ptCount val="3"/>
                <c:pt idx="0">
                  <c:v>УДО 1     ДООП 3</c:v>
                </c:pt>
                <c:pt idx="1">
                  <c:v>СОШ 5     ДООП 11</c:v>
                </c:pt>
                <c:pt idx="2">
                  <c:v>МАДОУ 6    ДООП 7</c:v>
                </c:pt>
              </c:strCache>
            </c:strRef>
          </c:cat>
          <c:val>
            <c:numRef>
              <c:f>Лист1!$C$43:$E$43</c:f>
              <c:numCache>
                <c:formatCode>General</c:formatCode>
                <c:ptCount val="3"/>
                <c:pt idx="0">
                  <c:v>3</c:v>
                </c:pt>
                <c:pt idx="1">
                  <c:v>11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91-4F8F-8EE4-9011CD4B55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7729328"/>
        <c:axId val="977726832"/>
      </c:barChart>
      <c:catAx>
        <c:axId val="97772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7726832"/>
        <c:crosses val="autoZero"/>
        <c:auto val="1"/>
        <c:lblAlgn val="ctr"/>
        <c:lblOffset val="100"/>
        <c:noMultiLvlLbl val="0"/>
      </c:catAx>
      <c:valAx>
        <c:axId val="977726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7729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09B-4DAA-B49E-C394077F9F9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09B-4DAA-B49E-C394077F9F91}"/>
              </c:ext>
            </c:extLst>
          </c:dPt>
          <c:cat>
            <c:strRef>
              <c:f>Лист1!$L$32:$L$33</c:f>
              <c:strCache>
                <c:ptCount val="2"/>
                <c:pt idx="0">
                  <c:v>всего бюджетных ДООП 974</c:v>
                </c:pt>
                <c:pt idx="1">
                  <c:v>на Конкурс поступило 22 -3 %</c:v>
                </c:pt>
              </c:strCache>
            </c:strRef>
          </c:cat>
          <c:val>
            <c:numRef>
              <c:f>Лист1!$M$32:$M$33</c:f>
              <c:numCache>
                <c:formatCode>0%</c:formatCode>
                <c:ptCount val="2"/>
                <c:pt idx="0">
                  <c:v>1</c:v>
                </c:pt>
                <c:pt idx="1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9B-4DAA-B49E-C394077F9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96D-489F-89FD-1DB67DBCEB6B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C96D-489F-89FD-1DB67DBCEB6B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96D-489F-89FD-1DB67DBCEB6B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96D-489F-89FD-1DB67DBCEB6B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96D-489F-89FD-1DB67DBCEB6B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96D-489F-89FD-1DB67DBCEB6B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C96D-489F-89FD-1DB67DBCEB6B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96D-489F-89FD-1DB67DBCEB6B}"/>
              </c:ext>
            </c:extLst>
          </c:dPt>
          <c:dPt>
            <c:idx val="8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C96D-489F-89FD-1DB67DBCEB6B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96D-489F-89FD-1DB67DBCEB6B}"/>
              </c:ext>
            </c:extLst>
          </c:dPt>
          <c:dPt>
            <c:idx val="1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C96D-489F-89FD-1DB67DBCEB6B}"/>
              </c:ext>
            </c:extLst>
          </c:dPt>
          <c:dPt>
            <c:idx val="11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96D-489F-89FD-1DB67DBCEB6B}"/>
              </c:ext>
            </c:extLst>
          </c:dPt>
          <c:cat>
            <c:strRef>
              <c:f>Лист1!$B$12:$B$23</c:f>
              <c:strCache>
                <c:ptCount val="12"/>
                <c:pt idx="0">
                  <c:v>12. МАУДО ДД(Ю)Т г. Южно Сахалинска</c:v>
                </c:pt>
                <c:pt idx="1">
                  <c:v>11. МАОУ НОШ № 7 г. Южно-Сахалинска</c:v>
                </c:pt>
                <c:pt idx="2">
                  <c:v> 10. МАОУ Гимназия № 3 г. Южно-Сахалинска Детский технопарк "Кванториум"</c:v>
                </c:pt>
                <c:pt idx="3">
                  <c:v> 9. МАОУ СОШ № 26 г. Южно-Сахалинска</c:v>
                </c:pt>
                <c:pt idx="4">
                  <c:v>8. МАОУ Гимназия Восточная г. Южно-Сахалинска</c:v>
                </c:pt>
                <c:pt idx="5">
                  <c:v>7. МАОУ СОШ № 14 г. Южно-Сахалинска</c:v>
                </c:pt>
                <c:pt idx="6">
                  <c:v>6. МАДОУ № 44 "Незабудка" г. Южно-Сахалинска</c:v>
                </c:pt>
                <c:pt idx="7">
                  <c:v>5. МАДОУ № 37 "Одуванчик" г. Южно-Сахалинска</c:v>
                </c:pt>
                <c:pt idx="8">
                  <c:v>4. МАДОУ № 4 "Лебедушка" г. Южно-Сахалинска</c:v>
                </c:pt>
                <c:pt idx="9">
                  <c:v>3. МАДОУ № 14 "Рябинка" г. Южно-Сахалинска</c:v>
                </c:pt>
                <c:pt idx="10">
                  <c:v>2. МАДОУ № 43 "Светлячок" г. Южно-Сахалинска</c:v>
                </c:pt>
                <c:pt idx="11">
                  <c:v>1. МАДОУ № 11 "Ромашка" г. Южно-Сахалинска</c:v>
                </c:pt>
              </c:strCache>
            </c:strRef>
          </c:cat>
          <c:val>
            <c:numRef>
              <c:f>Лист1!$D$12:$D$23</c:f>
              <c:numCache>
                <c:formatCode>General</c:formatCode>
                <c:ptCount val="12"/>
                <c:pt idx="0">
                  <c:v>3</c:v>
                </c:pt>
                <c:pt idx="1">
                  <c:v>5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6D-489F-89FD-1DB67DBCEB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65778032"/>
        <c:axId val="56577761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Лист1!$B$12:$B$23</c15:sqref>
                        </c15:formulaRef>
                      </c:ext>
                    </c:extLst>
                    <c:strCache>
                      <c:ptCount val="12"/>
                      <c:pt idx="0">
                        <c:v>12. МАУДО ДД(Ю)Т г. Южно Сахалинска</c:v>
                      </c:pt>
                      <c:pt idx="1">
                        <c:v>11. МАОУ НОШ № 7 г. Южно-Сахалинска</c:v>
                      </c:pt>
                      <c:pt idx="2">
                        <c:v> 10. МАОУ Гимназия № 3 г. Южно-Сахалинска Детский технопарк "Кванториум"</c:v>
                      </c:pt>
                      <c:pt idx="3">
                        <c:v> 9. МАОУ СОШ № 26 г. Южно-Сахалинска</c:v>
                      </c:pt>
                      <c:pt idx="4">
                        <c:v>8. МАОУ Гимназия Восточная г. Южно-Сахалинска</c:v>
                      </c:pt>
                      <c:pt idx="5">
                        <c:v>7. МАОУ СОШ № 14 г. Южно-Сахалинска</c:v>
                      </c:pt>
                      <c:pt idx="6">
                        <c:v>6. МАДОУ № 44 "Незабудка" г. Южно-Сахалинска</c:v>
                      </c:pt>
                      <c:pt idx="7">
                        <c:v>5. МАДОУ № 37 "Одуванчик" г. Южно-Сахалинска</c:v>
                      </c:pt>
                      <c:pt idx="8">
                        <c:v>4. МАДОУ № 4 "Лебедушка" г. Южно-Сахалинска</c:v>
                      </c:pt>
                      <c:pt idx="9">
                        <c:v>3. МАДОУ № 14 "Рябинка" г. Южно-Сахалинска</c:v>
                      </c:pt>
                      <c:pt idx="10">
                        <c:v>2. МАДОУ № 43 "Светлячок" г. Южно-Сахалинска</c:v>
                      </c:pt>
                      <c:pt idx="11">
                        <c:v>1. МАДОУ № 11 "Ромашка" г. Южно-Сахалинска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Лист1!$C$12:$C$23</c15:sqref>
                        </c15:formulaRef>
                      </c:ext>
                    </c:extLst>
                    <c:numCache>
                      <c:formatCode>General</c:formatCode>
                      <c:ptCount val="1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C96D-489F-89FD-1DB67DBCEB6B}"/>
                  </c:ext>
                </c:extLst>
              </c15:ser>
            </c15:filteredBarSeries>
          </c:ext>
        </c:extLst>
      </c:barChart>
      <c:catAx>
        <c:axId val="565778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5777616"/>
        <c:crosses val="autoZero"/>
        <c:auto val="1"/>
        <c:lblAlgn val="ctr"/>
        <c:lblOffset val="100"/>
        <c:noMultiLvlLbl val="0"/>
      </c:catAx>
      <c:valAx>
        <c:axId val="565777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5778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025371828521436E-2"/>
          <c:y val="7.407407407407407E-2"/>
          <c:w val="0.9155301837270341"/>
          <c:h val="0.841674686497521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7B0-40AD-95C8-506803C6812C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B0-40AD-95C8-506803C6812C}"/>
              </c:ext>
            </c:extLst>
          </c:dPt>
          <c:cat>
            <c:strRef>
              <c:f>Лист1!$C$44:$E$44</c:f>
              <c:strCache>
                <c:ptCount val="3"/>
                <c:pt idx="0">
                  <c:v>УДО 1     </c:v>
                </c:pt>
                <c:pt idx="1">
                  <c:v>СОШ 5     </c:v>
                </c:pt>
                <c:pt idx="2">
                  <c:v>МАДОУ 6   </c:v>
                </c:pt>
              </c:strCache>
            </c:strRef>
          </c:cat>
          <c:val>
            <c:numRef>
              <c:f>Лист1!$C$45:$E$45</c:f>
              <c:numCache>
                <c:formatCode>General</c:formatCode>
                <c:ptCount val="3"/>
                <c:pt idx="0">
                  <c:v>1</c:v>
                </c:pt>
                <c:pt idx="1">
                  <c:v>5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B0-40AD-95C8-506803C6812C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Лист1!$C$44:$E$44</c:f>
              <c:strCache>
                <c:ptCount val="3"/>
                <c:pt idx="0">
                  <c:v>УДО 1     </c:v>
                </c:pt>
                <c:pt idx="1">
                  <c:v>СОШ 5     </c:v>
                </c:pt>
                <c:pt idx="2">
                  <c:v>МАДОУ 6   </c:v>
                </c:pt>
              </c:strCache>
            </c:strRef>
          </c:cat>
          <c:val>
            <c:numRef>
              <c:f>Лист1!$C$46:$E$46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1-57B0-40AD-95C8-506803C681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7729328"/>
        <c:axId val="977726832"/>
      </c:barChart>
      <c:catAx>
        <c:axId val="97772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7726832"/>
        <c:crosses val="autoZero"/>
        <c:auto val="1"/>
        <c:lblAlgn val="ctr"/>
        <c:lblOffset val="100"/>
        <c:noMultiLvlLbl val="0"/>
      </c:catAx>
      <c:valAx>
        <c:axId val="977726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7729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89D-4612-A757-D976BC27B4C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89D-4612-A757-D976BC27B4CD}"/>
              </c:ext>
            </c:extLst>
          </c:dPt>
          <c:cat>
            <c:strRef>
              <c:f>Лист1!$L$32:$L$33</c:f>
              <c:strCache>
                <c:ptCount val="2"/>
                <c:pt idx="0">
                  <c:v>всего 69</c:v>
                </c:pt>
                <c:pt idx="1">
                  <c:v>12 -18%</c:v>
                </c:pt>
              </c:strCache>
            </c:strRef>
          </c:cat>
          <c:val>
            <c:numRef>
              <c:f>Лист1!$M$32:$M$33</c:f>
              <c:numCache>
                <c:formatCode>0%</c:formatCode>
                <c:ptCount val="2"/>
                <c:pt idx="0">
                  <c:v>1</c:v>
                </c:pt>
                <c:pt idx="1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9D-4612-A757-D976BC27B4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Лист1!$B$29:$B$35</c:f>
              <c:strCache>
                <c:ptCount val="7"/>
                <c:pt idx="0">
                  <c:v>"Лучшая программа социально-гуманитарной направленности" </c:v>
                </c:pt>
                <c:pt idx="1">
                  <c:v>"Лучшая программа художественной направленности" </c:v>
                </c:pt>
                <c:pt idx="2">
                  <c:v>"Лучшая программа технической направленности" </c:v>
                </c:pt>
                <c:pt idx="3">
                  <c:v>"Лучшая программа естественнонаучной направленности" </c:v>
                </c:pt>
                <c:pt idx="4">
                  <c:v>"Лучшая программа физкультурно-спортивной направленности" </c:v>
                </c:pt>
                <c:pt idx="5">
                  <c:v>"Лучшая программа туристско-краеведческой направленности" </c:v>
                </c:pt>
                <c:pt idx="6">
                  <c:v>"Лучшая краткосрочная программа" </c:v>
                </c:pt>
              </c:strCache>
            </c:strRef>
          </c:cat>
          <c:val>
            <c:numRef>
              <c:f>Лист1!$I$29:$I$35</c:f>
              <c:numCache>
                <c:formatCode>General</c:formatCode>
                <c:ptCount val="7"/>
                <c:pt idx="0">
                  <c:v>6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AF-42AE-9C33-B18F76DD7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63706144"/>
        <c:axId val="563706560"/>
      </c:barChart>
      <c:catAx>
        <c:axId val="563706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563706560"/>
        <c:crosses val="autoZero"/>
        <c:auto val="1"/>
        <c:lblAlgn val="ctr"/>
        <c:lblOffset val="100"/>
        <c:noMultiLvlLbl val="0"/>
      </c:catAx>
      <c:valAx>
        <c:axId val="563706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3706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rgbClr val="FF0000"/>
                </a:solidFill>
                <a:latin typeface="+mj-lt"/>
                <a:ea typeface="+mn-ea"/>
                <a:cs typeface="+mn-cs"/>
              </a:defRPr>
            </a:pPr>
            <a:r>
              <a:rPr lang="ru-RU" sz="3200" dirty="0">
                <a:solidFill>
                  <a:srgbClr val="FF0000"/>
                </a:solidFill>
                <a:latin typeface="+mj-lt"/>
              </a:rPr>
              <a:t>Титульный лист (от 0</a:t>
            </a:r>
            <a:r>
              <a:rPr lang="ru-RU" sz="3200" baseline="0" dirty="0">
                <a:solidFill>
                  <a:srgbClr val="FF0000"/>
                </a:solidFill>
                <a:latin typeface="+mj-lt"/>
              </a:rPr>
              <a:t> до </a:t>
            </a:r>
            <a:r>
              <a:rPr lang="ru-RU" sz="3200" dirty="0">
                <a:solidFill>
                  <a:srgbClr val="FF0000"/>
                </a:solidFill>
                <a:latin typeface="+mj-lt"/>
              </a:rPr>
              <a:t>1, итого 7 баллов)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rgbClr val="FF0000"/>
              </a:solidFill>
              <a:latin typeface="+mj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Лист1!$B$67:$B$73</c:f>
              <c:strCache>
                <c:ptCount val="7"/>
                <c:pt idx="0">
                  <c:v>Наименование образовательного учреждения</c:v>
                </c:pt>
                <c:pt idx="1">
                  <c:v>Где, когда и кем утверждена ДООП</c:v>
                </c:pt>
                <c:pt idx="2">
                  <c:v>Название ДООП</c:v>
                </c:pt>
                <c:pt idx="3">
                  <c:v>Уровень освоения программы</c:v>
                </c:pt>
                <c:pt idx="4">
                  <c:v>Возраст детей, на которых рассчитана ДООП</c:v>
                </c:pt>
                <c:pt idx="5">
                  <c:v>Направленность программы</c:v>
                </c:pt>
                <c:pt idx="6">
                  <c:v>Срок реализации ДООП</c:v>
                </c:pt>
              </c:strCache>
            </c:strRef>
          </c:cat>
          <c:val>
            <c:numRef>
              <c:f>Лист1!$G$67:$G$73</c:f>
              <c:numCache>
                <c:formatCode>General</c:formatCode>
                <c:ptCount val="7"/>
                <c:pt idx="0">
                  <c:v>7</c:v>
                </c:pt>
                <c:pt idx="1">
                  <c:v>6.5</c:v>
                </c:pt>
                <c:pt idx="2">
                  <c:v>6.5</c:v>
                </c:pt>
                <c:pt idx="3">
                  <c:v>6.5</c:v>
                </c:pt>
                <c:pt idx="4">
                  <c:v>6.5</c:v>
                </c:pt>
                <c:pt idx="5">
                  <c:v>7</c:v>
                </c:pt>
                <c:pt idx="6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65-4A93-8748-091B026C63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03698944"/>
        <c:axId val="60369936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Лист1!$B$67:$B$73</c15:sqref>
                        </c15:formulaRef>
                      </c:ext>
                    </c:extLst>
                    <c:strCache>
                      <c:ptCount val="7"/>
                      <c:pt idx="0">
                        <c:v>Наименование образовательного учреждения</c:v>
                      </c:pt>
                      <c:pt idx="1">
                        <c:v>Где, когда и кем утверждена ДООП</c:v>
                      </c:pt>
                      <c:pt idx="2">
                        <c:v>Название ДООП</c:v>
                      </c:pt>
                      <c:pt idx="3">
                        <c:v>Уровень освоения программы</c:v>
                      </c:pt>
                      <c:pt idx="4">
                        <c:v>Возраст детей, на которых рассчитана ДООП</c:v>
                      </c:pt>
                      <c:pt idx="5">
                        <c:v>Направленность программы</c:v>
                      </c:pt>
                      <c:pt idx="6">
                        <c:v>Срок реализации ДООП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Лист1!$C$67:$C$73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1865-4A93-8748-091B026C6305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Лист1!$B$67:$B$73</c15:sqref>
                        </c15:formulaRef>
                      </c:ext>
                    </c:extLst>
                    <c:strCache>
                      <c:ptCount val="7"/>
                      <c:pt idx="0">
                        <c:v>Наименование образовательного учреждения</c:v>
                      </c:pt>
                      <c:pt idx="1">
                        <c:v>Где, когда и кем утверждена ДООП</c:v>
                      </c:pt>
                      <c:pt idx="2">
                        <c:v>Название ДООП</c:v>
                      </c:pt>
                      <c:pt idx="3">
                        <c:v>Уровень освоения программы</c:v>
                      </c:pt>
                      <c:pt idx="4">
                        <c:v>Возраст детей, на которых рассчитана ДООП</c:v>
                      </c:pt>
                      <c:pt idx="5">
                        <c:v>Направленность программы</c:v>
                      </c:pt>
                      <c:pt idx="6">
                        <c:v>Срок реализации ДООП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Лист1!$D$67:$D$73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1865-4A93-8748-091B026C6305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Лист1!$B$67:$B$73</c15:sqref>
                        </c15:formulaRef>
                      </c:ext>
                    </c:extLst>
                    <c:strCache>
                      <c:ptCount val="7"/>
                      <c:pt idx="0">
                        <c:v>Наименование образовательного учреждения</c:v>
                      </c:pt>
                      <c:pt idx="1">
                        <c:v>Где, когда и кем утверждена ДООП</c:v>
                      </c:pt>
                      <c:pt idx="2">
                        <c:v>Название ДООП</c:v>
                      </c:pt>
                      <c:pt idx="3">
                        <c:v>Уровень освоения программы</c:v>
                      </c:pt>
                      <c:pt idx="4">
                        <c:v>Возраст детей, на которых рассчитана ДООП</c:v>
                      </c:pt>
                      <c:pt idx="5">
                        <c:v>Направленность программы</c:v>
                      </c:pt>
                      <c:pt idx="6">
                        <c:v>Срок реализации ДООП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Лист1!$E$67:$E$73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1865-4A93-8748-091B026C6305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Лист1!$B$67:$B$73</c15:sqref>
                        </c15:formulaRef>
                      </c:ext>
                    </c:extLst>
                    <c:strCache>
                      <c:ptCount val="7"/>
                      <c:pt idx="0">
                        <c:v>Наименование образовательного учреждения</c:v>
                      </c:pt>
                      <c:pt idx="1">
                        <c:v>Где, когда и кем утверждена ДООП</c:v>
                      </c:pt>
                      <c:pt idx="2">
                        <c:v>Название ДООП</c:v>
                      </c:pt>
                      <c:pt idx="3">
                        <c:v>Уровень освоения программы</c:v>
                      </c:pt>
                      <c:pt idx="4">
                        <c:v>Возраст детей, на которых рассчитана ДООП</c:v>
                      </c:pt>
                      <c:pt idx="5">
                        <c:v>Направленность программы</c:v>
                      </c:pt>
                      <c:pt idx="6">
                        <c:v>Срок реализации ДООП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Лист1!$F$67:$F$73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1865-4A93-8748-091B026C6305}"/>
                  </c:ext>
                </c:extLst>
              </c15:ser>
            </c15:filteredBarSeries>
          </c:ext>
        </c:extLst>
      </c:barChart>
      <c:catAx>
        <c:axId val="603698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3699360"/>
        <c:crosses val="autoZero"/>
        <c:auto val="1"/>
        <c:lblAlgn val="ctr"/>
        <c:lblOffset val="100"/>
        <c:noMultiLvlLbl val="0"/>
      </c:catAx>
      <c:valAx>
        <c:axId val="603699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3698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DF41440-62BB-03DB-15DB-2BD7499D78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4437FA6-5959-BA00-D6C5-ABC95532CA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EC142-F75A-4289-B67D-6B888DE5323D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FB942D-D917-8D70-8341-B2F81A3328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2CD578-4CB6-1CE9-F91F-DF25F29D8E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F2E7E-B34F-488A-ABB1-CACABF89D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564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30B93-15A6-42C8-8EE6-77F90EEF1249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724F7-1F50-49F3-B95D-3AE788E6D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215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724F7-1F50-49F3-B95D-3AE788E6DBA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654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724F7-1F50-49F3-B95D-3AE788E6DBA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627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724F7-1F50-49F3-B95D-3AE788E6DBA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815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724F7-1F50-49F3-B95D-3AE788E6DBA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799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724F7-1F50-49F3-B95D-3AE788E6DBA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221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724F7-1F50-49F3-B95D-3AE788E6DBA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827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724F7-1F50-49F3-B95D-3AE788E6DBA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993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724F7-1F50-49F3-B95D-3AE788E6DBA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161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724F7-1F50-49F3-B95D-3AE788E6DBA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71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724F7-1F50-49F3-B95D-3AE788E6DBA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090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3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4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mailto:katena.rukosueva.77@mail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1.jpe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chart" Target="../charts/char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1.jpe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chart" Target="../charts/chart10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408"/>
            <a:ext cx="18288000" cy="10287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0" y="-1333500"/>
            <a:ext cx="3429000" cy="56287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6667500"/>
            <a:ext cx="17068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Докладчик:</a:t>
            </a:r>
          </a:p>
          <a:p>
            <a:r>
              <a:rPr lang="ru-RU" sz="2800" i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– Рукосуева Екатерина Владимировна, </a:t>
            </a:r>
            <a:r>
              <a:rPr lang="ru-RU" sz="2800" i="1" dirty="0">
                <a:cs typeface="Times New Roman" panose="02020603050405020304" pitchFamily="18" charset="0"/>
              </a:rPr>
              <a:t>методист муниципального опорного центра дополнительного образования детей г. Южно-Сахалинска</a:t>
            </a:r>
            <a:endParaRPr lang="ru-RU" sz="2800" i="1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endParaRPr lang="ru-RU" sz="20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795772"/>
            <a:ext cx="16002000" cy="369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Информационно-аналитическая справка</a:t>
            </a:r>
          </a:p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по итогам проведения муниципального конкурса дополнительных общеобразовательных общеразвивающих программ 2024</a:t>
            </a:r>
          </a:p>
          <a:p>
            <a:pPr algn="ctr">
              <a:lnSpc>
                <a:spcPct val="150000"/>
              </a:lnSpc>
            </a:pP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B53554-AD4C-9338-B3E8-7E2EF52CC821}"/>
              </a:ext>
            </a:extLst>
          </p:cNvPr>
          <p:cNvSpPr txBox="1"/>
          <p:nvPr/>
        </p:nvSpPr>
        <p:spPr>
          <a:xfrm>
            <a:off x="304800" y="98679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7FC3EF3-F6BF-4820-927C-882B2FAF8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138292"/>
            <a:ext cx="3300592" cy="330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8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74"/>
            <a:ext cx="18288000" cy="10287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400" y="-1010215"/>
            <a:ext cx="2819400" cy="46280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7AEBDD-3124-2475-90C1-4B7CDFC89C8F}"/>
              </a:ext>
            </a:extLst>
          </p:cNvPr>
          <p:cNvSpPr txBox="1"/>
          <p:nvPr/>
        </p:nvSpPr>
        <p:spPr>
          <a:xfrm>
            <a:off x="685800" y="3248526"/>
            <a:ext cx="1783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FB1AB3-CBCD-2580-8294-3662174F5A01}"/>
              </a:ext>
            </a:extLst>
          </p:cNvPr>
          <p:cNvSpPr txBox="1"/>
          <p:nvPr/>
        </p:nvSpPr>
        <p:spPr>
          <a:xfrm rot="10800000" flipV="1">
            <a:off x="228600" y="9549199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10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BE4F7D3-DDB7-4867-8D8F-4261DCA9C5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21399"/>
            <a:ext cx="2247900" cy="2247900"/>
          </a:xfrm>
          <a:prstGeom prst="rect">
            <a:avLst/>
          </a:prstGeom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0380A62B-11D3-48A1-9F3A-A495EA5976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6462610"/>
              </p:ext>
            </p:extLst>
          </p:nvPr>
        </p:nvGraphicFramePr>
        <p:xfrm>
          <a:off x="1981200" y="1102550"/>
          <a:ext cx="13418507" cy="6860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63422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400" y="-1010215"/>
            <a:ext cx="2819400" cy="46280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7AEBDD-3124-2475-90C1-4B7CDFC89C8F}"/>
              </a:ext>
            </a:extLst>
          </p:cNvPr>
          <p:cNvSpPr txBox="1"/>
          <p:nvPr/>
        </p:nvSpPr>
        <p:spPr>
          <a:xfrm>
            <a:off x="685800" y="3248526"/>
            <a:ext cx="1783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FB1AB3-CBCD-2580-8294-3662174F5A01}"/>
              </a:ext>
            </a:extLst>
          </p:cNvPr>
          <p:cNvSpPr txBox="1"/>
          <p:nvPr/>
        </p:nvSpPr>
        <p:spPr>
          <a:xfrm rot="10800000" flipV="1">
            <a:off x="381000" y="97917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11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BE4F7D3-DDB7-4867-8D8F-4261DCA9C5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21399"/>
            <a:ext cx="2247900" cy="2247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092FD3-81A6-4B35-8F37-BF16D7B83546}"/>
              </a:ext>
            </a:extLst>
          </p:cNvPr>
          <p:cNvSpPr txBox="1"/>
          <p:nvPr/>
        </p:nvSpPr>
        <p:spPr>
          <a:xfrm>
            <a:off x="1524000" y="7836621"/>
            <a:ext cx="158146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1. </a:t>
            </a:r>
            <a:r>
              <a:rPr lang="ru-RU" sz="2000" spc="-5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Достижения обучающихся по профилю ДООП (в основном не предоставлены педагогами)</a:t>
            </a:r>
            <a:r>
              <a:rPr lang="ru-RU" sz="2000" dirty="0">
                <a:solidFill>
                  <a:srgbClr val="FF0000"/>
                </a:solidFill>
              </a:rPr>
              <a:t>;</a:t>
            </a:r>
          </a:p>
          <a:p>
            <a:r>
              <a:rPr lang="ru-RU" sz="2000" dirty="0">
                <a:solidFill>
                  <a:srgbClr val="FF0000"/>
                </a:solidFill>
              </a:rPr>
              <a:t>2. </a:t>
            </a:r>
            <a:r>
              <a:rPr lang="ru-RU" sz="2000" spc="-5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Наличие внешней рецензии на ДООП (предоставлены у 4 конкурсантов)</a:t>
            </a:r>
            <a:r>
              <a:rPr lang="ru-RU" sz="2000" dirty="0">
                <a:solidFill>
                  <a:srgbClr val="FF0000"/>
                </a:solidFill>
              </a:rPr>
              <a:t>;</a:t>
            </a:r>
          </a:p>
          <a:p>
            <a:r>
              <a:rPr lang="ru-RU" sz="2000" dirty="0">
                <a:solidFill>
                  <a:srgbClr val="FF0000"/>
                </a:solidFill>
              </a:rPr>
              <a:t>3. </a:t>
            </a:r>
            <a:r>
              <a:rPr lang="ru-RU" sz="2000" spc="-5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Отзыв от родительской общественности (предоставлены у 7 конкурсантов).</a:t>
            </a:r>
            <a:endParaRPr lang="ru-RU" sz="2000" dirty="0">
              <a:solidFill>
                <a:srgbClr val="FF0000"/>
              </a:solidFill>
            </a:endParaRPr>
          </a:p>
          <a:p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2373649A-3C01-44B4-99E2-AE4CEE50F0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9351254"/>
              </p:ext>
            </p:extLst>
          </p:nvPr>
        </p:nvGraphicFramePr>
        <p:xfrm>
          <a:off x="2895600" y="1157717"/>
          <a:ext cx="11963400" cy="5966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37598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9"/>
          <p:cNvSpPr/>
          <p:nvPr/>
        </p:nvSpPr>
        <p:spPr>
          <a:xfrm>
            <a:off x="2209799" y="2721744"/>
            <a:ext cx="13030201" cy="1250711"/>
          </a:xfrm>
          <a:prstGeom prst="rect">
            <a:avLst/>
          </a:prstGeom>
          <a:solidFill>
            <a:srgbClr val="004AAD">
              <a:alpha val="19607"/>
            </a:srgb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0" y="-150210"/>
            <a:ext cx="3148593" cy="310062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048000" y="2959585"/>
            <a:ext cx="11590432" cy="6309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100" b="1" dirty="0">
                <a:solidFill>
                  <a:srgbClr val="FF0000">
                    <a:alpha val="68627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 организаторов конкурса</a:t>
            </a:r>
            <a:endParaRPr lang="en-US" sz="4100" b="1" dirty="0">
              <a:solidFill>
                <a:srgbClr val="FF0000">
                  <a:alpha val="68627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802682"/>
              </p:ext>
            </p:extLst>
          </p:nvPr>
        </p:nvGraphicFramePr>
        <p:xfrm>
          <a:off x="2363764" y="4305300"/>
          <a:ext cx="12722269" cy="4222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2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7610">
                <a:tc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6881">
                <a:tc>
                  <a:txBody>
                    <a:bodyPr/>
                    <a:lstStyle/>
                    <a:p>
                      <a:pPr marL="27463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Рукосуева</a:t>
                      </a:r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Екатерина Владимировна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- 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методист муниципального опорного центра дополнительного образования детей г. Южно-Сахалинска,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7463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spc="5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Тел: 8 (4242) 51 54 25, 8 924 188 18 04</a:t>
                      </a:r>
                    </a:p>
                    <a:p>
                      <a:pPr marL="27463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74638" indent="0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EMAIL: pfdo@dvorec-sakh.ru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 </a:t>
                      </a:r>
                    </a:p>
                    <a:p>
                      <a:pPr marL="274638" indent="0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katena.rukosueva.77@mail.ru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74638" indent="0"/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74638" indent="0"/>
                      <a:endParaRPr lang="en-US" sz="2800" spc="55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9EF9C1-C328-4EF3-8251-6A9270D13C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47" y="1"/>
            <a:ext cx="2800054" cy="280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50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2488" y="-1007215"/>
            <a:ext cx="2800433" cy="45969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8827" y="6697278"/>
            <a:ext cx="1706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573E3E0A-770F-4250-87F4-A289CED036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089213"/>
              </p:ext>
            </p:extLst>
          </p:nvPr>
        </p:nvGraphicFramePr>
        <p:xfrm>
          <a:off x="3862601" y="2788987"/>
          <a:ext cx="10287000" cy="6836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C5857DD-1926-DF0B-12C7-50FD74A4F02B}"/>
              </a:ext>
            </a:extLst>
          </p:cNvPr>
          <p:cNvSpPr txBox="1"/>
          <p:nvPr/>
        </p:nvSpPr>
        <p:spPr>
          <a:xfrm>
            <a:off x="228600" y="97467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0B8242A-3411-4578-9073-458A7FE2DC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4" y="0"/>
            <a:ext cx="2800432" cy="280043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53BBB56-CA50-482B-8B92-19A219C4F1E0}"/>
              </a:ext>
            </a:extLst>
          </p:cNvPr>
          <p:cNvSpPr txBox="1"/>
          <p:nvPr/>
        </p:nvSpPr>
        <p:spPr>
          <a:xfrm>
            <a:off x="1600200" y="2868775"/>
            <a:ext cx="15620999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800" dirty="0">
                <a:solidFill>
                  <a:srgbClr val="FF0000"/>
                </a:solidFill>
              </a:rPr>
              <a:t>Цель</a:t>
            </a:r>
            <a:r>
              <a:rPr lang="ru-RU" sz="3800" dirty="0"/>
              <a:t> – совершенствование научно- методической и педагогической деятельности, направленной на обеспечение высокого качества образовательного процесса в системе дополнительного образования.</a:t>
            </a:r>
          </a:p>
          <a:p>
            <a:pPr algn="just"/>
            <a:r>
              <a:rPr lang="ru-RU" sz="3800" dirty="0">
                <a:solidFill>
                  <a:srgbClr val="FF0000"/>
                </a:solidFill>
              </a:rPr>
              <a:t>Задачи:</a:t>
            </a:r>
          </a:p>
          <a:p>
            <a:pPr marL="571500" indent="-571500" algn="just">
              <a:buFontTx/>
              <a:buChar char="-"/>
            </a:pPr>
            <a:r>
              <a:rPr lang="ru-RU" sz="3800" dirty="0"/>
              <a:t>повышение качества дополнительного образования в организациях реализующих ДООП;</a:t>
            </a:r>
          </a:p>
          <a:p>
            <a:pPr marL="571500" indent="-571500" algn="just">
              <a:buFontTx/>
              <a:buChar char="-"/>
            </a:pPr>
            <a:r>
              <a:rPr lang="ru-RU" sz="3800" dirty="0"/>
              <a:t>повышение профессиональной квалификации педагогов;</a:t>
            </a:r>
          </a:p>
          <a:p>
            <a:pPr marL="571500" indent="-571500" algn="just">
              <a:buFontTx/>
              <a:buChar char="-"/>
            </a:pPr>
            <a:r>
              <a:rPr lang="ru-RU" sz="3800" dirty="0"/>
              <a:t> развитие творческого потенциала;</a:t>
            </a:r>
          </a:p>
          <a:p>
            <a:pPr marL="571500" indent="-571500" algn="just">
              <a:buFontTx/>
              <a:buChar char="-"/>
            </a:pPr>
            <a:r>
              <a:rPr lang="ru-RU" sz="3800" dirty="0"/>
              <a:t> выявление и распространение лучшего педагогического опыта.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CB4739-75EF-4F2A-B1E7-2027B2F02DD0}"/>
              </a:ext>
            </a:extLst>
          </p:cNvPr>
          <p:cNvSpPr txBox="1"/>
          <p:nvPr/>
        </p:nvSpPr>
        <p:spPr>
          <a:xfrm>
            <a:off x="3733800" y="1027828"/>
            <a:ext cx="9331890" cy="758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</a:pPr>
            <a:r>
              <a:rPr lang="ru-RU" sz="4000" spc="15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Цели и задачи Конкурса</a:t>
            </a:r>
            <a:endParaRPr lang="ru-RU" sz="4000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687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497"/>
            <a:ext cx="18288000" cy="10287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9384" y="-1075350"/>
            <a:ext cx="3022090" cy="49607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6667500"/>
            <a:ext cx="1706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6BBCD8AB-1CF5-8307-48CB-15594B6AAB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0651730"/>
              </p:ext>
            </p:extLst>
          </p:nvPr>
        </p:nvGraphicFramePr>
        <p:xfrm>
          <a:off x="10103117" y="2934576"/>
          <a:ext cx="6910492" cy="6376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BBCC6A9-90EB-EDAB-DB52-F8A6FEF2AACC}"/>
              </a:ext>
            </a:extLst>
          </p:cNvPr>
          <p:cNvSpPr txBox="1"/>
          <p:nvPr/>
        </p:nvSpPr>
        <p:spPr>
          <a:xfrm>
            <a:off x="2514600" y="1026015"/>
            <a:ext cx="12834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</a:rPr>
              <a:t>Количественный охват программ поступивших на конкурс </a:t>
            </a:r>
          </a:p>
          <a:p>
            <a:pPr algn="ctr"/>
            <a:r>
              <a:rPr lang="ru-RU" sz="3600" dirty="0">
                <a:solidFill>
                  <a:srgbClr val="C00000"/>
                </a:solidFill>
              </a:rPr>
              <a:t>(всего 22)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087F86-953D-D483-ADE2-81BF25AA8832}"/>
              </a:ext>
            </a:extLst>
          </p:cNvPr>
          <p:cNvSpPr txBox="1"/>
          <p:nvPr/>
        </p:nvSpPr>
        <p:spPr>
          <a:xfrm flipH="1">
            <a:off x="228600" y="948332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11055CE-EDB8-4593-8535-6DB1C7D804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9" y="16329"/>
            <a:ext cx="2247900" cy="2247900"/>
          </a:xfrm>
          <a:prstGeom prst="rect">
            <a:avLst/>
          </a:prstGeom>
        </p:spPr>
      </p:pic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A57C1698-4E73-41E7-A223-F37DF704CA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5816256"/>
              </p:ext>
            </p:extLst>
          </p:nvPr>
        </p:nvGraphicFramePr>
        <p:xfrm>
          <a:off x="1070443" y="2984923"/>
          <a:ext cx="7717758" cy="6276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7B7E2ABE-5753-49C6-8830-5E8E7FE734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2777596"/>
              </p:ext>
            </p:extLst>
          </p:nvPr>
        </p:nvGraphicFramePr>
        <p:xfrm>
          <a:off x="10807322" y="4066288"/>
          <a:ext cx="5956678" cy="443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998195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674" y="-32881"/>
            <a:ext cx="18745200" cy="10544176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393" y="-841268"/>
            <a:ext cx="2506717" cy="4114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7AEBDD-3124-2475-90C1-4B7CDFC89C8F}"/>
              </a:ext>
            </a:extLst>
          </p:cNvPr>
          <p:cNvSpPr txBox="1"/>
          <p:nvPr/>
        </p:nvSpPr>
        <p:spPr>
          <a:xfrm>
            <a:off x="685800" y="3248526"/>
            <a:ext cx="1783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BFE90E-CC18-2F68-887F-A8E24BDCEF49}"/>
              </a:ext>
            </a:extLst>
          </p:cNvPr>
          <p:cNvSpPr txBox="1"/>
          <p:nvPr/>
        </p:nvSpPr>
        <p:spPr>
          <a:xfrm>
            <a:off x="762000" y="97917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2863BF8-A36B-4A15-B9C6-C2D0B01C54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4" y="0"/>
            <a:ext cx="2171700" cy="2171700"/>
          </a:xfrm>
          <a:prstGeom prst="rect">
            <a:avLst/>
          </a:prstGeom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1735B4AB-C807-4D51-A17D-4D2DF168E5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8812361"/>
              </p:ext>
            </p:extLst>
          </p:nvPr>
        </p:nvGraphicFramePr>
        <p:xfrm>
          <a:off x="83474" y="4665126"/>
          <a:ext cx="9525000" cy="4686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F76019E-1270-4D1A-BD78-F0C3AE72E7AC}"/>
              </a:ext>
            </a:extLst>
          </p:cNvPr>
          <p:cNvSpPr txBox="1"/>
          <p:nvPr/>
        </p:nvSpPr>
        <p:spPr>
          <a:xfrm>
            <a:off x="3048000" y="350965"/>
            <a:ext cx="12344400" cy="558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</a:pPr>
            <a:r>
              <a:rPr lang="ru-RU" sz="2800" spc="15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Образовательные организации принявшие участие в конкурсе (всего 12)</a:t>
            </a:r>
            <a:endParaRPr lang="ru-RU" sz="2800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A57C1698-4E73-41E7-A223-F37DF704CA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4708086"/>
              </p:ext>
            </p:extLst>
          </p:nvPr>
        </p:nvGraphicFramePr>
        <p:xfrm>
          <a:off x="2241622" y="160506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1C32BF08-3C55-4DD0-9D42-F0073E74EE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023018"/>
              </p:ext>
            </p:extLst>
          </p:nvPr>
        </p:nvGraphicFramePr>
        <p:xfrm>
          <a:off x="11277600" y="2781300"/>
          <a:ext cx="5867399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051922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4" y="0"/>
            <a:ext cx="18288000" cy="10287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291" y="-1041168"/>
            <a:ext cx="2800432" cy="45969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C74825-F80C-0926-C481-9E085439E42F}"/>
              </a:ext>
            </a:extLst>
          </p:cNvPr>
          <p:cNvSpPr txBox="1"/>
          <p:nvPr/>
        </p:nvSpPr>
        <p:spPr>
          <a:xfrm>
            <a:off x="272469" y="96724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88C66C4-9631-4E3B-A4F1-CDA208D783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12" y="-26185"/>
            <a:ext cx="2800432" cy="28004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8C9E3ED-A588-4D53-9DC6-252829DB60D1}"/>
              </a:ext>
            </a:extLst>
          </p:cNvPr>
          <p:cNvSpPr txBox="1"/>
          <p:nvPr/>
        </p:nvSpPr>
        <p:spPr>
          <a:xfrm>
            <a:off x="5633665" y="877965"/>
            <a:ext cx="6400800" cy="758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</a:pPr>
            <a:r>
              <a:rPr lang="ru-RU" sz="4000" spc="15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Н</a:t>
            </a:r>
            <a:r>
              <a:rPr lang="ru-RU" sz="4000" spc="15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оминации конкурса</a:t>
            </a:r>
            <a:endParaRPr lang="ru-RU" sz="4000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C0C3D874-CC3A-4621-98A9-95CF7716B6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0434466"/>
              </p:ext>
            </p:extLst>
          </p:nvPr>
        </p:nvGraphicFramePr>
        <p:xfrm>
          <a:off x="574155" y="2821831"/>
          <a:ext cx="8083878" cy="6017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B019ED1A-72CB-440A-AB96-0574B8A80437}"/>
              </a:ext>
            </a:extLst>
          </p:cNvPr>
          <p:cNvSpPr txBox="1"/>
          <p:nvPr/>
        </p:nvSpPr>
        <p:spPr>
          <a:xfrm>
            <a:off x="8915400" y="3544140"/>
            <a:ext cx="8686800" cy="4027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1. «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Лучшая программа, реализуемая в сетевой форме»;</a:t>
            </a:r>
          </a:p>
          <a:p>
            <a:pPr indent="450215">
              <a:lnSpc>
                <a:spcPct val="115000"/>
              </a:lnSpc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2. «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Лучшая адаптированная программа»;</a:t>
            </a:r>
          </a:p>
          <a:p>
            <a:pPr indent="450215">
              <a:lnSpc>
                <a:spcPct val="115000"/>
              </a:lnSpc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3. «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Лучшая программа, реализуемая с применением электронного обучения и дистанционных образовательных технологий»; </a:t>
            </a:r>
          </a:p>
          <a:p>
            <a:pPr indent="450215">
              <a:lnSpc>
                <a:spcPct val="115000"/>
              </a:lnSpc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4. «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Лучшая программа, ориентированная на реализацию в сельской местности».</a:t>
            </a:r>
          </a:p>
        </p:txBody>
      </p:sp>
    </p:spTree>
    <p:extLst>
      <p:ext uri="{BB962C8B-B14F-4D97-AF65-F5344CB8AC3E}">
        <p14:creationId xmlns:p14="http://schemas.microsoft.com/office/powerpoint/2010/main" val="503599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0"/>
            <a:ext cx="18648845" cy="109190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5057" y="-1765996"/>
            <a:ext cx="2667000" cy="43779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0254EF-6894-96AC-5152-1521FFD796AC}"/>
              </a:ext>
            </a:extLst>
          </p:cNvPr>
          <p:cNvSpPr txBox="1"/>
          <p:nvPr/>
        </p:nvSpPr>
        <p:spPr>
          <a:xfrm>
            <a:off x="1219200" y="96393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6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29C2608-1D18-440B-B691-F10401EC4F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278368"/>
            <a:ext cx="2247900" cy="22479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C2ABF87-8666-400A-8861-F8F98900ADF7}"/>
              </a:ext>
            </a:extLst>
          </p:cNvPr>
          <p:cNvSpPr txBox="1"/>
          <p:nvPr/>
        </p:nvSpPr>
        <p:spPr>
          <a:xfrm>
            <a:off x="1828800" y="7745393"/>
            <a:ext cx="12268200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1. Срок реализации ДООП не может быть меньше 16 часов;</a:t>
            </a:r>
          </a:p>
          <a:p>
            <a:r>
              <a:rPr lang="ru-RU" sz="2000" dirty="0">
                <a:solidFill>
                  <a:srgbClr val="FF0000"/>
                </a:solidFill>
              </a:rPr>
              <a:t>2. Не соответствие указанного уровня содержанию программы;</a:t>
            </a:r>
          </a:p>
          <a:p>
            <a:r>
              <a:rPr lang="ru-RU" sz="2000" dirty="0">
                <a:solidFill>
                  <a:srgbClr val="FF0000"/>
                </a:solidFill>
              </a:rPr>
              <a:t>3. Большой диапазон в возрасте детей (допустимый диапазон 7-11, 11-14, 15-17, а не 7-15 лет);</a:t>
            </a:r>
          </a:p>
          <a:p>
            <a:r>
              <a:rPr lang="ru-RU" sz="2000" dirty="0">
                <a:solidFill>
                  <a:srgbClr val="FF0000"/>
                </a:solidFill>
              </a:rPr>
              <a:t>4. В названии программ используются термины ФГОС;</a:t>
            </a:r>
          </a:p>
          <a:p>
            <a:r>
              <a:rPr lang="ru-RU" sz="2000" dirty="0">
                <a:solidFill>
                  <a:srgbClr val="FF0000"/>
                </a:solidFill>
              </a:rPr>
              <a:t>5. Не стоят даты и № приказов утверждающих ДООП, отсутствует подпись руководителей ОО;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B7F5CDFB-3DFF-42E7-96E7-575D7A64B3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9765129"/>
              </p:ext>
            </p:extLst>
          </p:nvPr>
        </p:nvGraphicFramePr>
        <p:xfrm>
          <a:off x="1219200" y="723900"/>
          <a:ext cx="14706600" cy="701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04058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477" y="-133797"/>
            <a:ext cx="18745200" cy="105441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279" y="-1230908"/>
            <a:ext cx="2506717" cy="4114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7AEBDD-3124-2475-90C1-4B7CDFC89C8F}"/>
              </a:ext>
            </a:extLst>
          </p:cNvPr>
          <p:cNvSpPr txBox="1"/>
          <p:nvPr/>
        </p:nvSpPr>
        <p:spPr>
          <a:xfrm>
            <a:off x="685800" y="3248526"/>
            <a:ext cx="1783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BFE90E-CC18-2F68-887F-A8E24BDCEF49}"/>
              </a:ext>
            </a:extLst>
          </p:cNvPr>
          <p:cNvSpPr txBox="1"/>
          <p:nvPr/>
        </p:nvSpPr>
        <p:spPr>
          <a:xfrm>
            <a:off x="762000" y="97917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B7F5CDFB-3DFF-42E7-96E7-575D7A64B3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6422620"/>
              </p:ext>
            </p:extLst>
          </p:nvPr>
        </p:nvGraphicFramePr>
        <p:xfrm>
          <a:off x="3075662" y="265058"/>
          <a:ext cx="125730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9E25681-6459-415B-82FC-A7233C93D1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-125968"/>
            <a:ext cx="2247900" cy="2247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DAA1D2-5843-449D-9294-02F551E46FFB}"/>
              </a:ext>
            </a:extLst>
          </p:cNvPr>
          <p:cNvSpPr txBox="1"/>
          <p:nvPr/>
        </p:nvSpPr>
        <p:spPr>
          <a:xfrm>
            <a:off x="1723634" y="7188024"/>
            <a:ext cx="1443076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1. Актуальность не раскрыта (своевременность и современность);</a:t>
            </a:r>
          </a:p>
          <a:p>
            <a:r>
              <a:rPr lang="ru-RU" sz="2000" dirty="0">
                <a:solidFill>
                  <a:srgbClr val="FF0000"/>
                </a:solidFill>
              </a:rPr>
              <a:t>2. Цель у многих не измерима и не соответствует уровню освоения программы (</a:t>
            </a:r>
            <a:r>
              <a:rPr lang="ru-RU" sz="2000" dirty="0" err="1">
                <a:solidFill>
                  <a:srgbClr val="FF0000"/>
                </a:solidFill>
              </a:rPr>
              <a:t>д.б</a:t>
            </a:r>
            <a:r>
              <a:rPr lang="ru-RU" sz="2000" dirty="0">
                <a:solidFill>
                  <a:srgbClr val="FF0000"/>
                </a:solidFill>
              </a:rPr>
              <a:t>. одна), соответственно и задачи сформулированы не верно (их много, они громоздкие и не все соответствуют заявленной цели и УРОВНЮ);</a:t>
            </a:r>
          </a:p>
          <a:p>
            <a:r>
              <a:rPr lang="ru-RU" sz="2000" dirty="0">
                <a:solidFill>
                  <a:srgbClr val="FF0000"/>
                </a:solidFill>
              </a:rPr>
              <a:t>3. Формы и режим занятий не всегда соответствуют заявленному возрасту детей ДООП);</a:t>
            </a:r>
          </a:p>
          <a:p>
            <a:r>
              <a:rPr lang="ru-RU" sz="2000" dirty="0">
                <a:solidFill>
                  <a:srgbClr val="FF0000"/>
                </a:solidFill>
              </a:rPr>
              <a:t>4. Объем и срок реализации не соответствует уровню освоения программы;</a:t>
            </a:r>
          </a:p>
          <a:p>
            <a:r>
              <a:rPr lang="ru-RU" sz="2000" dirty="0">
                <a:solidFill>
                  <a:srgbClr val="FF0000"/>
                </a:solidFill>
              </a:rPr>
              <a:t>5. Формы аттестации должны прописываться в соответствии с направленностью ДООП (соревнования, поход, презентация проекта, отчетный концерт…., что не всегда соответствует учебному плану);</a:t>
            </a:r>
          </a:p>
          <a:p>
            <a:r>
              <a:rPr lang="ru-RU" sz="2000" dirty="0">
                <a:solidFill>
                  <a:srgbClr val="FF0000"/>
                </a:solidFill>
              </a:rPr>
              <a:t>6. Результаты ДООП не расписаны, как П-М-Л, также их путают с задачами (научить, развить…), а не (знает, умеет, разрабатывает…) 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644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5" y="0"/>
            <a:ext cx="18288000" cy="10287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400" y="-1010215"/>
            <a:ext cx="2819400" cy="46280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7AEBDD-3124-2475-90C1-4B7CDFC89C8F}"/>
              </a:ext>
            </a:extLst>
          </p:cNvPr>
          <p:cNvSpPr txBox="1"/>
          <p:nvPr/>
        </p:nvSpPr>
        <p:spPr>
          <a:xfrm>
            <a:off x="685800" y="3248526"/>
            <a:ext cx="1783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FB1AB3-CBCD-2580-8294-3662174F5A01}"/>
              </a:ext>
            </a:extLst>
          </p:cNvPr>
          <p:cNvSpPr txBox="1"/>
          <p:nvPr/>
        </p:nvSpPr>
        <p:spPr>
          <a:xfrm rot="10800000" flipV="1">
            <a:off x="381000" y="9791700"/>
            <a:ext cx="225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BE4F7D3-DDB7-4867-8D8F-4261DCA9C5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21399"/>
            <a:ext cx="2247900" cy="2247900"/>
          </a:xfrm>
          <a:prstGeom prst="rect">
            <a:avLst/>
          </a:prstGeom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FE6AB996-D152-4011-B259-8D395F865F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6308930"/>
              </p:ext>
            </p:extLst>
          </p:nvPr>
        </p:nvGraphicFramePr>
        <p:xfrm>
          <a:off x="2329319" y="800100"/>
          <a:ext cx="119634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268B962-8A13-49C0-A65B-920474B8DA89}"/>
              </a:ext>
            </a:extLst>
          </p:cNvPr>
          <p:cNvSpPr txBox="1"/>
          <p:nvPr/>
        </p:nvSpPr>
        <p:spPr>
          <a:xfrm>
            <a:off x="1179543" y="8157720"/>
            <a:ext cx="1311317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1. Наличие учебного плана в большинстве ДООП, но не каждая колонка заполнена правильно, зачастую перечень разделов и тем не совпадает с содержанием программы, колонка «Формы аттестации» на прослеживает цель и задачи программы;</a:t>
            </a:r>
          </a:p>
          <a:p>
            <a:r>
              <a:rPr lang="ru-RU" sz="2000" dirty="0">
                <a:solidFill>
                  <a:srgbClr val="FF0000"/>
                </a:solidFill>
              </a:rPr>
              <a:t>2. Не прослеживается закономерность Ц-З-Содержание-Результат.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910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74"/>
            <a:ext cx="18288000" cy="10287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400" y="-1010215"/>
            <a:ext cx="2819400" cy="46280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7AEBDD-3124-2475-90C1-4B7CDFC89C8F}"/>
              </a:ext>
            </a:extLst>
          </p:cNvPr>
          <p:cNvSpPr txBox="1"/>
          <p:nvPr/>
        </p:nvSpPr>
        <p:spPr>
          <a:xfrm>
            <a:off x="685800" y="3248526"/>
            <a:ext cx="1783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FB1AB3-CBCD-2580-8294-3662174F5A01}"/>
              </a:ext>
            </a:extLst>
          </p:cNvPr>
          <p:cNvSpPr txBox="1"/>
          <p:nvPr/>
        </p:nvSpPr>
        <p:spPr>
          <a:xfrm rot="10800000" flipV="1">
            <a:off x="381000" y="9791700"/>
            <a:ext cx="225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9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BE4F7D3-DDB7-4867-8D8F-4261DCA9C5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21399"/>
            <a:ext cx="2247900" cy="2247900"/>
          </a:xfrm>
          <a:prstGeom prst="rect">
            <a:avLst/>
          </a:prstGeom>
        </p:spPr>
      </p:pic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4856E833-83E1-423E-A895-92AF83BA40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853078"/>
              </p:ext>
            </p:extLst>
          </p:nvPr>
        </p:nvGraphicFramePr>
        <p:xfrm>
          <a:off x="2324100" y="800100"/>
          <a:ext cx="114681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74205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5867</TotalTime>
  <Words>585</Words>
  <Application>Microsoft Office PowerPoint</Application>
  <PresentationFormat>Произвольный</PresentationFormat>
  <Paragraphs>69</Paragraphs>
  <Slides>12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Times New Roman</vt:lpstr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and White Resume Professional Presentation</dc:title>
  <dc:creator>NPC06</dc:creator>
  <cp:lastModifiedBy>МОЦ</cp:lastModifiedBy>
  <cp:revision>134</cp:revision>
  <dcterms:created xsi:type="dcterms:W3CDTF">2006-08-16T00:00:00Z</dcterms:created>
  <dcterms:modified xsi:type="dcterms:W3CDTF">2024-03-29T01:44:03Z</dcterms:modified>
  <dc:identifier>DADy0A_8sHE</dc:identifier>
</cp:coreProperties>
</file>